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1" r:id="rId2"/>
  </p:sldMasterIdLst>
  <p:notesMasterIdLst>
    <p:notesMasterId r:id="rId29"/>
  </p:notesMasterIdLst>
  <p:sldIdLst>
    <p:sldId id="3907" r:id="rId3"/>
    <p:sldId id="3944" r:id="rId4"/>
    <p:sldId id="3945" r:id="rId5"/>
    <p:sldId id="3947" r:id="rId6"/>
    <p:sldId id="4210" r:id="rId7"/>
    <p:sldId id="4279" r:id="rId8"/>
    <p:sldId id="4280" r:id="rId9"/>
    <p:sldId id="4103" r:id="rId10"/>
    <p:sldId id="4104" r:id="rId11"/>
    <p:sldId id="4105" r:id="rId12"/>
    <p:sldId id="4106" r:id="rId13"/>
    <p:sldId id="4115" r:id="rId14"/>
    <p:sldId id="4116" r:id="rId15"/>
    <p:sldId id="4338" r:id="rId16"/>
    <p:sldId id="4327" r:id="rId17"/>
    <p:sldId id="4170" r:id="rId18"/>
    <p:sldId id="4169" r:id="rId19"/>
    <p:sldId id="4063" r:id="rId20"/>
    <p:sldId id="3974" r:id="rId21"/>
    <p:sldId id="3975" r:id="rId22"/>
    <p:sldId id="4329" r:id="rId23"/>
    <p:sldId id="4328" r:id="rId24"/>
    <p:sldId id="4330" r:id="rId25"/>
    <p:sldId id="4331" r:id="rId26"/>
    <p:sldId id="4332" r:id="rId27"/>
    <p:sldId id="4333" r:id="rId28"/>
  </p:sldIdLst>
  <p:sldSz cx="15119350" cy="10691813"/>
  <p:notesSz cx="6858000" cy="9144000"/>
  <p:defaultTextStyle>
    <a:defPPr>
      <a:defRPr lang="zh-CN"/>
    </a:defPPr>
    <a:lvl1pPr marL="0" algn="l" defTabSz="139890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699770" algn="l" defTabSz="139890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1398905" algn="l" defTabSz="139890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2098675" algn="l" defTabSz="139890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2797810" algn="l" defTabSz="139890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3497580" algn="l" defTabSz="139890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4196715" algn="l" defTabSz="139890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4896485" algn="l" defTabSz="139890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5595620" algn="l" defTabSz="139890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44">
          <p15:clr>
            <a:srgbClr val="A4A3A4"/>
          </p15:clr>
        </p15:guide>
        <p15:guide id="2" pos="477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EP-T450" initials="A" lastIdx="0" clrIdx="0"/>
  <p:cmAuthor id="1" name="李文新" initials="李文新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  <a:srgbClr val="76C8E3"/>
    <a:srgbClr val="65C0DF"/>
    <a:srgbClr val="F0F0F0"/>
    <a:srgbClr val="80D7CF"/>
    <a:srgbClr val="9BD490"/>
    <a:srgbClr val="FFDD70"/>
    <a:srgbClr val="F5D875"/>
    <a:srgbClr val="F0CA39"/>
    <a:srgbClr val="6ADA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2" autoAdjust="0"/>
    <p:restoredTop sz="96301" autoAdjust="0"/>
  </p:normalViewPr>
  <p:slideViewPr>
    <p:cSldViewPr>
      <p:cViewPr varScale="1">
        <p:scale>
          <a:sx n="59" d="100"/>
          <a:sy n="59" d="100"/>
        </p:scale>
        <p:origin x="1170" y="66"/>
      </p:cViewPr>
      <p:guideLst>
        <p:guide orient="horz" pos="3044"/>
        <p:guide pos="47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51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7902E-616E-43A6-8A03-E792982A086B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004455" y="685800"/>
            <a:ext cx="4849091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C5D2B-72AA-455E-A7BC-AFD5B21949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110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98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99770" algn="l" defTabSz="1398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98905" algn="l" defTabSz="1398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98675" algn="l" defTabSz="1398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97810" algn="l" defTabSz="1398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97580" algn="l" defTabSz="1398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96715" algn="l" defTabSz="1398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96485" algn="l" defTabSz="1398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595620" algn="l" defTabSz="1398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303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284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583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110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796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681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11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173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861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673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244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490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561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8843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859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799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608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827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554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041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084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69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330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865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C5D2B-72AA-455E-A7BC-AFD5B21949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706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34003" y="3321454"/>
            <a:ext cx="12851998" cy="22918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68002" y="6058801"/>
            <a:ext cx="10584002" cy="2732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42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83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25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67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709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51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93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934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7AA4-22DD-4924-9969-95A3D491CA1A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4510-E6EE-4A0F-8611-EC56CC199A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7AA4-22DD-4924-9969-95A3D491CA1A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4510-E6EE-4A0F-8611-EC56CC199A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962002" y="428176"/>
            <a:ext cx="3402000" cy="91228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56000" y="428176"/>
            <a:ext cx="9954000" cy="91228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7AA4-22DD-4924-9969-95A3D491CA1A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4510-E6EE-4A0F-8611-EC56CC199A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9/26/2021</a:t>
            </a:fld>
            <a:endParaRPr lang="en-US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33333" y="3322097"/>
            <a:ext cx="12853333" cy="229162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68334" y="6058239"/>
            <a:ext cx="10583333" cy="27327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5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9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4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9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4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4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79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5769-5E8F-48ED-88BA-A616FE905B63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1F42-36A3-48AD-986C-CA0B5D36D4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5769-5E8F-48ED-88BA-A616FE905B63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1F42-36A3-48AD-986C-CA0B5D36D4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5001" y="6869820"/>
            <a:ext cx="12851666" cy="2124930"/>
          </a:xfrm>
        </p:spPr>
        <p:txBody>
          <a:bodyPr anchor="t"/>
          <a:lstStyle>
            <a:lvl1pPr algn="l">
              <a:defRPr sz="424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95001" y="4531051"/>
            <a:ext cx="12851666" cy="2338769"/>
          </a:xfrm>
        </p:spPr>
        <p:txBody>
          <a:bodyPr anchor="b"/>
          <a:lstStyle>
            <a:lvl1pPr marL="0" indent="0">
              <a:buNone/>
              <a:defRPr sz="2120">
                <a:solidFill>
                  <a:schemeClr val="tx1">
                    <a:tint val="75000"/>
                  </a:schemeClr>
                </a:solidFill>
              </a:defRPr>
            </a:lvl1pPr>
            <a:lvl2pPr marL="485140" indent="0">
              <a:buNone/>
              <a:defRPr sz="1910">
                <a:solidFill>
                  <a:schemeClr val="tx1">
                    <a:tint val="75000"/>
                  </a:schemeClr>
                </a:solidFill>
              </a:defRPr>
            </a:lvl2pPr>
            <a:lvl3pPr marL="969645" indent="0">
              <a:buNone/>
              <a:defRPr sz="1695">
                <a:solidFill>
                  <a:schemeClr val="tx1">
                    <a:tint val="75000"/>
                  </a:schemeClr>
                </a:solidFill>
              </a:defRPr>
            </a:lvl3pPr>
            <a:lvl4pPr marL="1454785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4pPr>
            <a:lvl5pPr marL="1939925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5pPr>
            <a:lvl6pPr marL="242443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6pPr>
            <a:lvl7pPr marL="290957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7pPr>
            <a:lvl8pPr marL="339471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8pPr>
            <a:lvl9pPr marL="3879215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5769-5E8F-48ED-88BA-A616FE905B63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1F42-36A3-48AD-986C-CA0B5D36D4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56667" y="2495361"/>
            <a:ext cx="6723333" cy="7055036"/>
          </a:xfrm>
        </p:spPr>
        <p:txBody>
          <a:bodyPr/>
          <a:lstStyle>
            <a:lvl1pPr>
              <a:defRPr sz="2970"/>
            </a:lvl1pPr>
            <a:lvl2pPr>
              <a:defRPr sz="2545"/>
            </a:lvl2pPr>
            <a:lvl3pPr>
              <a:defRPr sz="2120"/>
            </a:lvl3pPr>
            <a:lvl4pPr>
              <a:defRPr sz="1910"/>
            </a:lvl4pPr>
            <a:lvl5pPr>
              <a:defRPr sz="1910"/>
            </a:lvl5pPr>
            <a:lvl6pPr>
              <a:defRPr sz="1910"/>
            </a:lvl6pPr>
            <a:lvl7pPr>
              <a:defRPr sz="1910"/>
            </a:lvl7pPr>
            <a:lvl8pPr>
              <a:defRPr sz="1910"/>
            </a:lvl8pPr>
            <a:lvl9pPr>
              <a:defRPr sz="191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640000" y="2495361"/>
            <a:ext cx="6723333" cy="7055036"/>
          </a:xfrm>
        </p:spPr>
        <p:txBody>
          <a:bodyPr/>
          <a:lstStyle>
            <a:lvl1pPr>
              <a:defRPr sz="2970"/>
            </a:lvl1pPr>
            <a:lvl2pPr>
              <a:defRPr sz="2545"/>
            </a:lvl2pPr>
            <a:lvl3pPr>
              <a:defRPr sz="2120"/>
            </a:lvl3pPr>
            <a:lvl4pPr>
              <a:defRPr sz="1910"/>
            </a:lvl4pPr>
            <a:lvl5pPr>
              <a:defRPr sz="1910"/>
            </a:lvl5pPr>
            <a:lvl6pPr>
              <a:defRPr sz="1910"/>
            </a:lvl6pPr>
            <a:lvl7pPr>
              <a:defRPr sz="1910"/>
            </a:lvl7pPr>
            <a:lvl8pPr>
              <a:defRPr sz="1910"/>
            </a:lvl8pPr>
            <a:lvl9pPr>
              <a:defRPr sz="191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5769-5E8F-48ED-88BA-A616FE905B63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1F42-36A3-48AD-986C-CA0B5D36D4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56667" y="2392651"/>
            <a:ext cx="6680000" cy="998481"/>
          </a:xfrm>
        </p:spPr>
        <p:txBody>
          <a:bodyPr anchor="b"/>
          <a:lstStyle>
            <a:lvl1pPr marL="0" indent="0">
              <a:buNone/>
              <a:defRPr sz="2545" b="1"/>
            </a:lvl1pPr>
            <a:lvl2pPr marL="485140" indent="0">
              <a:buNone/>
              <a:defRPr sz="2120" b="1"/>
            </a:lvl2pPr>
            <a:lvl3pPr marL="969645" indent="0">
              <a:buNone/>
              <a:defRPr sz="1910" b="1"/>
            </a:lvl3pPr>
            <a:lvl4pPr marL="1454785" indent="0">
              <a:buNone/>
              <a:defRPr sz="1695" b="1"/>
            </a:lvl4pPr>
            <a:lvl5pPr marL="1939925" indent="0">
              <a:buNone/>
              <a:defRPr sz="1695" b="1"/>
            </a:lvl5pPr>
            <a:lvl6pPr marL="2424430" indent="0">
              <a:buNone/>
              <a:defRPr sz="1695" b="1"/>
            </a:lvl6pPr>
            <a:lvl7pPr marL="2909570" indent="0">
              <a:buNone/>
              <a:defRPr sz="1695" b="1"/>
            </a:lvl7pPr>
            <a:lvl8pPr marL="3394710" indent="0">
              <a:buNone/>
              <a:defRPr sz="1695" b="1"/>
            </a:lvl8pPr>
            <a:lvl9pPr marL="3879215" indent="0">
              <a:buNone/>
              <a:defRPr sz="169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56667" y="3391132"/>
            <a:ext cx="6680000" cy="6159265"/>
          </a:xfrm>
        </p:spPr>
        <p:txBody>
          <a:bodyPr/>
          <a:lstStyle>
            <a:lvl1pPr>
              <a:defRPr sz="2545"/>
            </a:lvl1pPr>
            <a:lvl2pPr>
              <a:defRPr sz="2120"/>
            </a:lvl2pPr>
            <a:lvl3pPr>
              <a:defRPr sz="1910"/>
            </a:lvl3pPr>
            <a:lvl4pPr>
              <a:defRPr sz="1695"/>
            </a:lvl4pPr>
            <a:lvl5pPr>
              <a:defRPr sz="1695"/>
            </a:lvl5pPr>
            <a:lvl6pPr>
              <a:defRPr sz="1695"/>
            </a:lvl6pPr>
            <a:lvl7pPr>
              <a:defRPr sz="1695"/>
            </a:lvl7pPr>
            <a:lvl8pPr>
              <a:defRPr sz="1695"/>
            </a:lvl8pPr>
            <a:lvl9pPr>
              <a:defRPr sz="169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680000" y="2392651"/>
            <a:ext cx="6683333" cy="998481"/>
          </a:xfrm>
        </p:spPr>
        <p:txBody>
          <a:bodyPr anchor="b"/>
          <a:lstStyle>
            <a:lvl1pPr marL="0" indent="0">
              <a:buNone/>
              <a:defRPr sz="2545" b="1"/>
            </a:lvl1pPr>
            <a:lvl2pPr marL="485140" indent="0">
              <a:buNone/>
              <a:defRPr sz="2120" b="1"/>
            </a:lvl2pPr>
            <a:lvl3pPr marL="969645" indent="0">
              <a:buNone/>
              <a:defRPr sz="1910" b="1"/>
            </a:lvl3pPr>
            <a:lvl4pPr marL="1454785" indent="0">
              <a:buNone/>
              <a:defRPr sz="1695" b="1"/>
            </a:lvl4pPr>
            <a:lvl5pPr marL="1939925" indent="0">
              <a:buNone/>
              <a:defRPr sz="1695" b="1"/>
            </a:lvl5pPr>
            <a:lvl6pPr marL="2424430" indent="0">
              <a:buNone/>
              <a:defRPr sz="1695" b="1"/>
            </a:lvl6pPr>
            <a:lvl7pPr marL="2909570" indent="0">
              <a:buNone/>
              <a:defRPr sz="1695" b="1"/>
            </a:lvl7pPr>
            <a:lvl8pPr marL="3394710" indent="0">
              <a:buNone/>
              <a:defRPr sz="1695" b="1"/>
            </a:lvl8pPr>
            <a:lvl9pPr marL="3879215" indent="0">
              <a:buNone/>
              <a:defRPr sz="169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680000" y="3391132"/>
            <a:ext cx="6683333" cy="6159265"/>
          </a:xfrm>
        </p:spPr>
        <p:txBody>
          <a:bodyPr/>
          <a:lstStyle>
            <a:lvl1pPr>
              <a:defRPr sz="2545"/>
            </a:lvl1pPr>
            <a:lvl2pPr>
              <a:defRPr sz="2120"/>
            </a:lvl2pPr>
            <a:lvl3pPr>
              <a:defRPr sz="1910"/>
            </a:lvl3pPr>
            <a:lvl4pPr>
              <a:defRPr sz="1695"/>
            </a:lvl4pPr>
            <a:lvl5pPr>
              <a:defRPr sz="1695"/>
            </a:lvl5pPr>
            <a:lvl6pPr>
              <a:defRPr sz="1695"/>
            </a:lvl6pPr>
            <a:lvl7pPr>
              <a:defRPr sz="1695"/>
            </a:lvl7pPr>
            <a:lvl8pPr>
              <a:defRPr sz="1695"/>
            </a:lvl8pPr>
            <a:lvl9pPr>
              <a:defRPr sz="169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5769-5E8F-48ED-88BA-A616FE905B63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1F42-36A3-48AD-986C-CA0B5D36D4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5769-5E8F-48ED-88BA-A616FE905B63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1F42-36A3-48AD-986C-CA0B5D36D4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5769-5E8F-48ED-88BA-A616FE905B63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1F42-36A3-48AD-986C-CA0B5D36D4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7AA4-22DD-4924-9969-95A3D491CA1A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4510-E6EE-4A0F-8611-EC56CC199A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667" y="425997"/>
            <a:ext cx="4973333" cy="1811747"/>
          </a:xfrm>
        </p:spPr>
        <p:txBody>
          <a:bodyPr anchor="b"/>
          <a:lstStyle>
            <a:lvl1pPr algn="l">
              <a:defRPr sz="212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11667" y="425997"/>
            <a:ext cx="8451666" cy="9124401"/>
          </a:xfrm>
        </p:spPr>
        <p:txBody>
          <a:bodyPr/>
          <a:lstStyle>
            <a:lvl1pPr>
              <a:defRPr sz="3395"/>
            </a:lvl1pPr>
            <a:lvl2pPr>
              <a:defRPr sz="2970"/>
            </a:lvl2pPr>
            <a:lvl3pPr>
              <a:defRPr sz="2545"/>
            </a:lvl3pPr>
            <a:lvl4pPr>
              <a:defRPr sz="2120"/>
            </a:lvl4pPr>
            <a:lvl5pPr>
              <a:defRPr sz="2120"/>
            </a:lvl5pPr>
            <a:lvl6pPr>
              <a:defRPr sz="2120"/>
            </a:lvl6pPr>
            <a:lvl7pPr>
              <a:defRPr sz="2120"/>
            </a:lvl7pPr>
            <a:lvl8pPr>
              <a:defRPr sz="2120"/>
            </a:lvl8pPr>
            <a:lvl9pPr>
              <a:defRPr sz="212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56667" y="2237743"/>
            <a:ext cx="4973333" cy="7312654"/>
          </a:xfrm>
        </p:spPr>
        <p:txBody>
          <a:bodyPr/>
          <a:lstStyle>
            <a:lvl1pPr marL="0" indent="0">
              <a:buNone/>
              <a:defRPr sz="1485"/>
            </a:lvl1pPr>
            <a:lvl2pPr marL="485140" indent="0">
              <a:buNone/>
              <a:defRPr sz="1275"/>
            </a:lvl2pPr>
            <a:lvl3pPr marL="969645" indent="0">
              <a:buNone/>
              <a:defRPr sz="1060"/>
            </a:lvl3pPr>
            <a:lvl4pPr marL="1454785" indent="0">
              <a:buNone/>
              <a:defRPr sz="955"/>
            </a:lvl4pPr>
            <a:lvl5pPr marL="1939925" indent="0">
              <a:buNone/>
              <a:defRPr sz="955"/>
            </a:lvl5pPr>
            <a:lvl6pPr marL="2424430" indent="0">
              <a:buNone/>
              <a:defRPr sz="955"/>
            </a:lvl6pPr>
            <a:lvl7pPr marL="2909570" indent="0">
              <a:buNone/>
              <a:defRPr sz="955"/>
            </a:lvl7pPr>
            <a:lvl8pPr marL="3394710" indent="0">
              <a:buNone/>
              <a:defRPr sz="955"/>
            </a:lvl8pPr>
            <a:lvl9pPr marL="3879215" indent="0">
              <a:buNone/>
              <a:defRPr sz="95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5769-5E8F-48ED-88BA-A616FE905B63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1F42-36A3-48AD-986C-CA0B5D36D4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63333" y="7484400"/>
            <a:ext cx="9071667" cy="883984"/>
          </a:xfrm>
        </p:spPr>
        <p:txBody>
          <a:bodyPr anchor="b"/>
          <a:lstStyle>
            <a:lvl1pPr algn="l">
              <a:defRPr sz="212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63333" y="954704"/>
            <a:ext cx="9071667" cy="6415200"/>
          </a:xfrm>
        </p:spPr>
        <p:txBody>
          <a:bodyPr/>
          <a:lstStyle>
            <a:lvl1pPr marL="0" indent="0">
              <a:buNone/>
              <a:defRPr sz="3395"/>
            </a:lvl1pPr>
            <a:lvl2pPr marL="485140" indent="0">
              <a:buNone/>
              <a:defRPr sz="2970"/>
            </a:lvl2pPr>
            <a:lvl3pPr marL="969645" indent="0">
              <a:buNone/>
              <a:defRPr sz="2545"/>
            </a:lvl3pPr>
            <a:lvl4pPr marL="1454785" indent="0">
              <a:buNone/>
              <a:defRPr sz="2120"/>
            </a:lvl4pPr>
            <a:lvl5pPr marL="1939925" indent="0">
              <a:buNone/>
              <a:defRPr sz="2120"/>
            </a:lvl5pPr>
            <a:lvl6pPr marL="2424430" indent="0">
              <a:buNone/>
              <a:defRPr sz="2120"/>
            </a:lvl6pPr>
            <a:lvl7pPr marL="2909570" indent="0">
              <a:buNone/>
              <a:defRPr sz="2120"/>
            </a:lvl7pPr>
            <a:lvl8pPr marL="3394710" indent="0">
              <a:buNone/>
              <a:defRPr sz="2120"/>
            </a:lvl8pPr>
            <a:lvl9pPr marL="3879215" indent="0">
              <a:buNone/>
              <a:defRPr sz="212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963333" y="8368384"/>
            <a:ext cx="9071667" cy="1254416"/>
          </a:xfrm>
        </p:spPr>
        <p:txBody>
          <a:bodyPr/>
          <a:lstStyle>
            <a:lvl1pPr marL="0" indent="0">
              <a:buNone/>
              <a:defRPr sz="1485"/>
            </a:lvl1pPr>
            <a:lvl2pPr marL="485140" indent="0">
              <a:buNone/>
              <a:defRPr sz="1275"/>
            </a:lvl2pPr>
            <a:lvl3pPr marL="969645" indent="0">
              <a:buNone/>
              <a:defRPr sz="1060"/>
            </a:lvl3pPr>
            <a:lvl4pPr marL="1454785" indent="0">
              <a:buNone/>
              <a:defRPr sz="955"/>
            </a:lvl4pPr>
            <a:lvl5pPr marL="1939925" indent="0">
              <a:buNone/>
              <a:defRPr sz="955"/>
            </a:lvl5pPr>
            <a:lvl6pPr marL="2424430" indent="0">
              <a:buNone/>
              <a:defRPr sz="955"/>
            </a:lvl6pPr>
            <a:lvl7pPr marL="2909570" indent="0">
              <a:buNone/>
              <a:defRPr sz="955"/>
            </a:lvl7pPr>
            <a:lvl8pPr marL="3394710" indent="0">
              <a:buNone/>
              <a:defRPr sz="955"/>
            </a:lvl8pPr>
            <a:lvl9pPr marL="3879215" indent="0">
              <a:buNone/>
              <a:defRPr sz="95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5769-5E8F-48ED-88BA-A616FE905B63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1F42-36A3-48AD-986C-CA0B5D36D4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5769-5E8F-48ED-88BA-A616FE905B63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1F42-36A3-48AD-986C-CA0B5D36D4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961667" y="427680"/>
            <a:ext cx="3401666" cy="912271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56667" y="427680"/>
            <a:ext cx="10045000" cy="912271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5769-5E8F-48ED-88BA-A616FE905B63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1F42-36A3-48AD-986C-CA0B5D36D4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4379" y="6870602"/>
            <a:ext cx="12851998" cy="2123550"/>
          </a:xfrm>
        </p:spPr>
        <p:txBody>
          <a:bodyPr anchor="t"/>
          <a:lstStyle>
            <a:lvl1pPr algn="l">
              <a:defRPr sz="647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94379" y="4531728"/>
            <a:ext cx="12851998" cy="2338874"/>
          </a:xfrm>
        </p:spPr>
        <p:txBody>
          <a:bodyPr anchor="b"/>
          <a:lstStyle>
            <a:lvl1pPr marL="0" indent="0">
              <a:buNone/>
              <a:defRPr sz="3290">
                <a:solidFill>
                  <a:schemeClr val="tx1">
                    <a:tint val="75000"/>
                  </a:schemeClr>
                </a:solidFill>
              </a:defRPr>
            </a:lvl1pPr>
            <a:lvl2pPr marL="742315" indent="0">
              <a:buNone/>
              <a:defRPr sz="2970">
                <a:solidFill>
                  <a:schemeClr val="tx1">
                    <a:tint val="75000"/>
                  </a:schemeClr>
                </a:solidFill>
              </a:defRPr>
            </a:lvl2pPr>
            <a:lvl3pPr marL="148399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3pPr>
            <a:lvl4pPr marL="2225675" indent="0">
              <a:buNone/>
              <a:defRPr sz="2225">
                <a:solidFill>
                  <a:schemeClr val="tx1">
                    <a:tint val="75000"/>
                  </a:schemeClr>
                </a:solidFill>
              </a:defRPr>
            </a:lvl4pPr>
            <a:lvl5pPr marL="2967355" indent="0">
              <a:buNone/>
              <a:defRPr sz="2225">
                <a:solidFill>
                  <a:schemeClr val="tx1">
                    <a:tint val="75000"/>
                  </a:schemeClr>
                </a:solidFill>
              </a:defRPr>
            </a:lvl5pPr>
            <a:lvl6pPr marL="3709670" indent="0">
              <a:buNone/>
              <a:defRPr sz="2225">
                <a:solidFill>
                  <a:schemeClr val="tx1">
                    <a:tint val="75000"/>
                  </a:schemeClr>
                </a:solidFill>
              </a:defRPr>
            </a:lvl6pPr>
            <a:lvl7pPr marL="4451350" indent="0">
              <a:buNone/>
              <a:defRPr sz="2225">
                <a:solidFill>
                  <a:schemeClr val="tx1">
                    <a:tint val="75000"/>
                  </a:schemeClr>
                </a:solidFill>
              </a:defRPr>
            </a:lvl7pPr>
            <a:lvl8pPr marL="5193665" indent="0">
              <a:buNone/>
              <a:defRPr sz="2225">
                <a:solidFill>
                  <a:schemeClr val="tx1">
                    <a:tint val="75000"/>
                  </a:schemeClr>
                </a:solidFill>
              </a:defRPr>
            </a:lvl8pPr>
            <a:lvl9pPr marL="5934710" indent="0">
              <a:buNone/>
              <a:defRPr sz="22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7AA4-22DD-4924-9969-95A3D491CA1A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4510-E6EE-4A0F-8611-EC56CC199A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56002" y="2494802"/>
            <a:ext cx="6678000" cy="7056226"/>
          </a:xfrm>
        </p:spPr>
        <p:txBody>
          <a:bodyPr/>
          <a:lstStyle>
            <a:lvl1pPr>
              <a:defRPr sz="4560"/>
            </a:lvl1pPr>
            <a:lvl2pPr>
              <a:defRPr sz="3925"/>
            </a:lvl2pPr>
            <a:lvl3pPr>
              <a:defRPr sz="3290"/>
            </a:lvl3pPr>
            <a:lvl4pPr>
              <a:defRPr sz="2970"/>
            </a:lvl4pPr>
            <a:lvl5pPr>
              <a:defRPr sz="2970"/>
            </a:lvl5pPr>
            <a:lvl6pPr>
              <a:defRPr sz="2970"/>
            </a:lvl6pPr>
            <a:lvl7pPr>
              <a:defRPr sz="2970"/>
            </a:lvl7pPr>
            <a:lvl8pPr>
              <a:defRPr sz="2970"/>
            </a:lvl8pPr>
            <a:lvl9pPr>
              <a:defRPr sz="297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686003" y="2494802"/>
            <a:ext cx="6678000" cy="7056226"/>
          </a:xfrm>
        </p:spPr>
        <p:txBody>
          <a:bodyPr/>
          <a:lstStyle>
            <a:lvl1pPr>
              <a:defRPr sz="4560"/>
            </a:lvl1pPr>
            <a:lvl2pPr>
              <a:defRPr sz="3925"/>
            </a:lvl2pPr>
            <a:lvl3pPr>
              <a:defRPr sz="3290"/>
            </a:lvl3pPr>
            <a:lvl4pPr>
              <a:defRPr sz="2970"/>
            </a:lvl4pPr>
            <a:lvl5pPr>
              <a:defRPr sz="2970"/>
            </a:lvl5pPr>
            <a:lvl6pPr>
              <a:defRPr sz="2970"/>
            </a:lvl6pPr>
            <a:lvl7pPr>
              <a:defRPr sz="2970"/>
            </a:lvl7pPr>
            <a:lvl8pPr>
              <a:defRPr sz="2970"/>
            </a:lvl8pPr>
            <a:lvl9pPr>
              <a:defRPr sz="297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7AA4-22DD-4924-9969-95A3D491CA1A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4510-E6EE-4A0F-8611-EC56CC199A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56002" y="2393327"/>
            <a:ext cx="6680626" cy="997424"/>
          </a:xfrm>
        </p:spPr>
        <p:txBody>
          <a:bodyPr anchor="b"/>
          <a:lstStyle>
            <a:lvl1pPr marL="0" indent="0">
              <a:buNone/>
              <a:defRPr sz="3925" b="1"/>
            </a:lvl1pPr>
            <a:lvl2pPr marL="742315" indent="0">
              <a:buNone/>
              <a:defRPr sz="3290" b="1"/>
            </a:lvl2pPr>
            <a:lvl3pPr marL="1483995" indent="0">
              <a:buNone/>
              <a:defRPr sz="2970" b="1"/>
            </a:lvl3pPr>
            <a:lvl4pPr marL="2225675" indent="0">
              <a:buNone/>
              <a:defRPr sz="2545" b="1"/>
            </a:lvl4pPr>
            <a:lvl5pPr marL="2967355" indent="0">
              <a:buNone/>
              <a:defRPr sz="2545" b="1"/>
            </a:lvl5pPr>
            <a:lvl6pPr marL="3709670" indent="0">
              <a:buNone/>
              <a:defRPr sz="2545" b="1"/>
            </a:lvl6pPr>
            <a:lvl7pPr marL="4451350" indent="0">
              <a:buNone/>
              <a:defRPr sz="2545" b="1"/>
            </a:lvl7pPr>
            <a:lvl8pPr marL="5193665" indent="0">
              <a:buNone/>
              <a:defRPr sz="2545" b="1"/>
            </a:lvl8pPr>
            <a:lvl9pPr marL="5934710" indent="0">
              <a:buNone/>
              <a:defRPr sz="254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56002" y="3390750"/>
            <a:ext cx="6680626" cy="6160276"/>
          </a:xfrm>
        </p:spPr>
        <p:txBody>
          <a:bodyPr/>
          <a:lstStyle>
            <a:lvl1pPr>
              <a:defRPr sz="3925"/>
            </a:lvl1pPr>
            <a:lvl2pPr>
              <a:defRPr sz="3290"/>
            </a:lvl2pPr>
            <a:lvl3pPr>
              <a:defRPr sz="2970"/>
            </a:lvl3pPr>
            <a:lvl4pPr>
              <a:defRPr sz="2545"/>
            </a:lvl4pPr>
            <a:lvl5pPr>
              <a:defRPr sz="2545"/>
            </a:lvl5pPr>
            <a:lvl6pPr>
              <a:defRPr sz="2545"/>
            </a:lvl6pPr>
            <a:lvl7pPr>
              <a:defRPr sz="2545"/>
            </a:lvl7pPr>
            <a:lvl8pPr>
              <a:defRPr sz="2545"/>
            </a:lvl8pPr>
            <a:lvl9pPr>
              <a:defRPr sz="254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680754" y="2393327"/>
            <a:ext cx="6683250" cy="997424"/>
          </a:xfrm>
        </p:spPr>
        <p:txBody>
          <a:bodyPr anchor="b"/>
          <a:lstStyle>
            <a:lvl1pPr marL="0" indent="0">
              <a:buNone/>
              <a:defRPr sz="3925" b="1"/>
            </a:lvl1pPr>
            <a:lvl2pPr marL="742315" indent="0">
              <a:buNone/>
              <a:defRPr sz="3290" b="1"/>
            </a:lvl2pPr>
            <a:lvl3pPr marL="1483995" indent="0">
              <a:buNone/>
              <a:defRPr sz="2970" b="1"/>
            </a:lvl3pPr>
            <a:lvl4pPr marL="2225675" indent="0">
              <a:buNone/>
              <a:defRPr sz="2545" b="1"/>
            </a:lvl4pPr>
            <a:lvl5pPr marL="2967355" indent="0">
              <a:buNone/>
              <a:defRPr sz="2545" b="1"/>
            </a:lvl5pPr>
            <a:lvl6pPr marL="3709670" indent="0">
              <a:buNone/>
              <a:defRPr sz="2545" b="1"/>
            </a:lvl6pPr>
            <a:lvl7pPr marL="4451350" indent="0">
              <a:buNone/>
              <a:defRPr sz="2545" b="1"/>
            </a:lvl7pPr>
            <a:lvl8pPr marL="5193665" indent="0">
              <a:buNone/>
              <a:defRPr sz="2545" b="1"/>
            </a:lvl8pPr>
            <a:lvl9pPr marL="5934710" indent="0">
              <a:buNone/>
              <a:defRPr sz="254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680754" y="3390750"/>
            <a:ext cx="6683250" cy="6160276"/>
          </a:xfrm>
        </p:spPr>
        <p:txBody>
          <a:bodyPr/>
          <a:lstStyle>
            <a:lvl1pPr>
              <a:defRPr sz="3925"/>
            </a:lvl1pPr>
            <a:lvl2pPr>
              <a:defRPr sz="3290"/>
            </a:lvl2pPr>
            <a:lvl3pPr>
              <a:defRPr sz="2970"/>
            </a:lvl3pPr>
            <a:lvl4pPr>
              <a:defRPr sz="2545"/>
            </a:lvl4pPr>
            <a:lvl5pPr>
              <a:defRPr sz="2545"/>
            </a:lvl5pPr>
            <a:lvl6pPr>
              <a:defRPr sz="2545"/>
            </a:lvl6pPr>
            <a:lvl7pPr>
              <a:defRPr sz="2545"/>
            </a:lvl7pPr>
            <a:lvl8pPr>
              <a:defRPr sz="2545"/>
            </a:lvl8pPr>
            <a:lvl9pPr>
              <a:defRPr sz="254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7AA4-22DD-4924-9969-95A3D491CA1A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4510-E6EE-4A0F-8611-EC56CC199A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7AA4-22DD-4924-9969-95A3D491CA1A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4510-E6EE-4A0F-8611-EC56CC199A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7AA4-22DD-4924-9969-95A3D491CA1A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4510-E6EE-4A0F-8611-EC56CC199A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004" y="425700"/>
            <a:ext cx="4974376" cy="1811700"/>
          </a:xfrm>
        </p:spPr>
        <p:txBody>
          <a:bodyPr anchor="b"/>
          <a:lstStyle>
            <a:lvl1pPr algn="l">
              <a:defRPr sz="329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11500" y="425701"/>
            <a:ext cx="8452500" cy="9125325"/>
          </a:xfrm>
        </p:spPr>
        <p:txBody>
          <a:bodyPr/>
          <a:lstStyle>
            <a:lvl1pPr>
              <a:defRPr sz="5195"/>
            </a:lvl1pPr>
            <a:lvl2pPr>
              <a:defRPr sz="4560"/>
            </a:lvl2pPr>
            <a:lvl3pPr>
              <a:defRPr sz="3925"/>
            </a:lvl3pPr>
            <a:lvl4pPr>
              <a:defRPr sz="3290"/>
            </a:lvl4pPr>
            <a:lvl5pPr>
              <a:defRPr sz="3290"/>
            </a:lvl5pPr>
            <a:lvl6pPr>
              <a:defRPr sz="3290"/>
            </a:lvl6pPr>
            <a:lvl7pPr>
              <a:defRPr sz="3290"/>
            </a:lvl7pPr>
            <a:lvl8pPr>
              <a:defRPr sz="3290"/>
            </a:lvl8pPr>
            <a:lvl9pPr>
              <a:defRPr sz="329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56004" y="2237402"/>
            <a:ext cx="4974376" cy="7313625"/>
          </a:xfrm>
        </p:spPr>
        <p:txBody>
          <a:bodyPr/>
          <a:lstStyle>
            <a:lvl1pPr marL="0" indent="0">
              <a:buNone/>
              <a:defRPr sz="2225"/>
            </a:lvl1pPr>
            <a:lvl2pPr marL="742315" indent="0">
              <a:buNone/>
              <a:defRPr sz="1910"/>
            </a:lvl2pPr>
            <a:lvl3pPr marL="1483995" indent="0">
              <a:buNone/>
              <a:defRPr sz="1590"/>
            </a:lvl3pPr>
            <a:lvl4pPr marL="2225675" indent="0">
              <a:buNone/>
              <a:defRPr sz="1485"/>
            </a:lvl4pPr>
            <a:lvl5pPr marL="2967355" indent="0">
              <a:buNone/>
              <a:defRPr sz="1485"/>
            </a:lvl5pPr>
            <a:lvl6pPr marL="3709670" indent="0">
              <a:buNone/>
              <a:defRPr sz="1485"/>
            </a:lvl6pPr>
            <a:lvl7pPr marL="4451350" indent="0">
              <a:buNone/>
              <a:defRPr sz="1485"/>
            </a:lvl7pPr>
            <a:lvl8pPr marL="5193665" indent="0">
              <a:buNone/>
              <a:defRPr sz="1485"/>
            </a:lvl8pPr>
            <a:lvl9pPr marL="5934710" indent="0">
              <a:buNone/>
              <a:defRPr sz="148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7AA4-22DD-4924-9969-95A3D491CA1A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4510-E6EE-4A0F-8611-EC56CC199A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63626" y="7484400"/>
            <a:ext cx="9072000" cy="883575"/>
          </a:xfrm>
        </p:spPr>
        <p:txBody>
          <a:bodyPr anchor="b"/>
          <a:lstStyle>
            <a:lvl1pPr algn="l">
              <a:defRPr sz="329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63626" y="955353"/>
            <a:ext cx="9072000" cy="6415200"/>
          </a:xfrm>
        </p:spPr>
        <p:txBody>
          <a:bodyPr/>
          <a:lstStyle>
            <a:lvl1pPr marL="0" indent="0">
              <a:buNone/>
              <a:defRPr sz="5195"/>
            </a:lvl1pPr>
            <a:lvl2pPr marL="742315" indent="0">
              <a:buNone/>
              <a:defRPr sz="4560"/>
            </a:lvl2pPr>
            <a:lvl3pPr marL="1483995" indent="0">
              <a:buNone/>
              <a:defRPr sz="3925"/>
            </a:lvl3pPr>
            <a:lvl4pPr marL="2225675" indent="0">
              <a:buNone/>
              <a:defRPr sz="3290"/>
            </a:lvl4pPr>
            <a:lvl5pPr marL="2967355" indent="0">
              <a:buNone/>
              <a:defRPr sz="3290"/>
            </a:lvl5pPr>
            <a:lvl6pPr marL="3709670" indent="0">
              <a:buNone/>
              <a:defRPr sz="3290"/>
            </a:lvl6pPr>
            <a:lvl7pPr marL="4451350" indent="0">
              <a:buNone/>
              <a:defRPr sz="3290"/>
            </a:lvl7pPr>
            <a:lvl8pPr marL="5193665" indent="0">
              <a:buNone/>
              <a:defRPr sz="3290"/>
            </a:lvl8pPr>
            <a:lvl9pPr marL="5934710" indent="0">
              <a:buNone/>
              <a:defRPr sz="32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963626" y="8367977"/>
            <a:ext cx="9072000" cy="1254825"/>
          </a:xfrm>
        </p:spPr>
        <p:txBody>
          <a:bodyPr/>
          <a:lstStyle>
            <a:lvl1pPr marL="0" indent="0">
              <a:buNone/>
              <a:defRPr sz="2225"/>
            </a:lvl1pPr>
            <a:lvl2pPr marL="742315" indent="0">
              <a:buNone/>
              <a:defRPr sz="1910"/>
            </a:lvl2pPr>
            <a:lvl3pPr marL="1483995" indent="0">
              <a:buNone/>
              <a:defRPr sz="1590"/>
            </a:lvl3pPr>
            <a:lvl4pPr marL="2225675" indent="0">
              <a:buNone/>
              <a:defRPr sz="1485"/>
            </a:lvl4pPr>
            <a:lvl5pPr marL="2967355" indent="0">
              <a:buNone/>
              <a:defRPr sz="1485"/>
            </a:lvl5pPr>
            <a:lvl6pPr marL="3709670" indent="0">
              <a:buNone/>
              <a:defRPr sz="1485"/>
            </a:lvl6pPr>
            <a:lvl7pPr marL="4451350" indent="0">
              <a:buNone/>
              <a:defRPr sz="1485"/>
            </a:lvl7pPr>
            <a:lvl8pPr marL="5193665" indent="0">
              <a:buNone/>
              <a:defRPr sz="1485"/>
            </a:lvl8pPr>
            <a:lvl9pPr marL="5934710" indent="0">
              <a:buNone/>
              <a:defRPr sz="148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7AA4-22DD-4924-9969-95A3D491CA1A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4510-E6EE-4A0F-8611-EC56CC199A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56002" y="428176"/>
            <a:ext cx="13608000" cy="1782000"/>
          </a:xfrm>
          <a:prstGeom prst="rect">
            <a:avLst/>
          </a:prstGeom>
        </p:spPr>
        <p:txBody>
          <a:bodyPr vert="horz" lIns="139891" tIns="69945" rIns="139891" bIns="69945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56002" y="2494802"/>
            <a:ext cx="13608000" cy="7056226"/>
          </a:xfrm>
          <a:prstGeom prst="rect">
            <a:avLst/>
          </a:prstGeom>
        </p:spPr>
        <p:txBody>
          <a:bodyPr vert="horz" lIns="139891" tIns="69945" rIns="139891" bIns="69945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56002" y="9909902"/>
            <a:ext cx="3528000" cy="569250"/>
          </a:xfrm>
          <a:prstGeom prst="rect">
            <a:avLst/>
          </a:prstGeom>
        </p:spPr>
        <p:txBody>
          <a:bodyPr vert="horz" lIns="139891" tIns="69945" rIns="139891" bIns="69945" rtlCol="0" anchor="ctr"/>
          <a:lstStyle>
            <a:lvl1pPr algn="l">
              <a:defRPr sz="19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B7AA4-22DD-4924-9969-95A3D491CA1A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166002" y="9909902"/>
            <a:ext cx="4788000" cy="569250"/>
          </a:xfrm>
          <a:prstGeom prst="rect">
            <a:avLst/>
          </a:prstGeom>
        </p:spPr>
        <p:txBody>
          <a:bodyPr vert="horz" lIns="139891" tIns="69945" rIns="139891" bIns="69945" rtlCol="0" anchor="ctr"/>
          <a:lstStyle>
            <a:lvl1pPr algn="ctr">
              <a:defRPr sz="19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836002" y="9909902"/>
            <a:ext cx="3528000" cy="569250"/>
          </a:xfrm>
          <a:prstGeom prst="rect">
            <a:avLst/>
          </a:prstGeom>
        </p:spPr>
        <p:txBody>
          <a:bodyPr vert="horz" lIns="139891" tIns="69945" rIns="139891" bIns="69945" rtlCol="0" anchor="ctr"/>
          <a:lstStyle>
            <a:lvl1pPr algn="r">
              <a:defRPr sz="19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A4510-E6EE-4A0F-8611-EC56CC199A3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83995" rtl="0" eaLnBrk="1" latinLnBrk="0" hangingPunct="1">
        <a:spcBef>
          <a:spcPct val="0"/>
        </a:spcBef>
        <a:buNone/>
        <a:defRPr sz="71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56260" indent="-556260" algn="l" defTabSz="1483995" rtl="0" eaLnBrk="1" latinLnBrk="0" hangingPunct="1">
        <a:spcBef>
          <a:spcPct val="21000"/>
        </a:spcBef>
        <a:buFont typeface="Arial" panose="020B0604020202020204" pitchFamily="34" charset="0"/>
        <a:buChar char="•"/>
        <a:defRPr sz="5195" kern="1200">
          <a:solidFill>
            <a:schemeClr val="tx1"/>
          </a:solidFill>
          <a:latin typeface="+mn-lt"/>
          <a:ea typeface="+mn-ea"/>
          <a:cs typeface="+mn-cs"/>
        </a:defRPr>
      </a:lvl1pPr>
      <a:lvl2pPr marL="1205865" indent="-463550" algn="l" defTabSz="1483995" rtl="0" eaLnBrk="1" latinLnBrk="0" hangingPunct="1">
        <a:spcBef>
          <a:spcPct val="21000"/>
        </a:spcBef>
        <a:buFont typeface="Arial" panose="020B0604020202020204" pitchFamily="34" charset="0"/>
        <a:buChar char="–"/>
        <a:defRPr sz="4560" kern="1200">
          <a:solidFill>
            <a:schemeClr val="tx1"/>
          </a:solidFill>
          <a:latin typeface="+mn-lt"/>
          <a:ea typeface="+mn-ea"/>
          <a:cs typeface="+mn-cs"/>
        </a:defRPr>
      </a:lvl2pPr>
      <a:lvl3pPr marL="1854835" indent="-370840" algn="l" defTabSz="1483995" rtl="0" eaLnBrk="1" latinLnBrk="0" hangingPunct="1">
        <a:spcBef>
          <a:spcPct val="21000"/>
        </a:spcBef>
        <a:buFont typeface="Arial" panose="020B0604020202020204" pitchFamily="34" charset="0"/>
        <a:buChar char="•"/>
        <a:defRPr sz="3925" kern="1200">
          <a:solidFill>
            <a:schemeClr val="tx1"/>
          </a:solidFill>
          <a:latin typeface="+mn-lt"/>
          <a:ea typeface="+mn-ea"/>
          <a:cs typeface="+mn-cs"/>
        </a:defRPr>
      </a:lvl3pPr>
      <a:lvl4pPr marL="2596515" indent="-370840" algn="l" defTabSz="1483995" rtl="0" eaLnBrk="1" latinLnBrk="0" hangingPunct="1">
        <a:spcBef>
          <a:spcPct val="21000"/>
        </a:spcBef>
        <a:buFont typeface="Arial" panose="020B0604020202020204" pitchFamily="34" charset="0"/>
        <a:buChar char="–"/>
        <a:defRPr sz="3290" kern="1200">
          <a:solidFill>
            <a:schemeClr val="tx1"/>
          </a:solidFill>
          <a:latin typeface="+mn-lt"/>
          <a:ea typeface="+mn-ea"/>
          <a:cs typeface="+mn-cs"/>
        </a:defRPr>
      </a:lvl4pPr>
      <a:lvl5pPr marL="3338830" indent="-370840" algn="l" defTabSz="1483995" rtl="0" eaLnBrk="1" latinLnBrk="0" hangingPunct="1">
        <a:spcBef>
          <a:spcPct val="21000"/>
        </a:spcBef>
        <a:buFont typeface="Arial" panose="020B0604020202020204" pitchFamily="34" charset="0"/>
        <a:buChar char="»"/>
        <a:defRPr sz="3290" kern="1200">
          <a:solidFill>
            <a:schemeClr val="tx1"/>
          </a:solidFill>
          <a:latin typeface="+mn-lt"/>
          <a:ea typeface="+mn-ea"/>
          <a:cs typeface="+mn-cs"/>
        </a:defRPr>
      </a:lvl5pPr>
      <a:lvl6pPr marL="4079875" indent="-370840" algn="l" defTabSz="1483995" rtl="0" eaLnBrk="1" latinLnBrk="0" hangingPunct="1">
        <a:spcBef>
          <a:spcPct val="21000"/>
        </a:spcBef>
        <a:buFont typeface="Arial" panose="020B0604020202020204" pitchFamily="34" charset="0"/>
        <a:buChar char="•"/>
        <a:defRPr sz="3290" kern="1200">
          <a:solidFill>
            <a:schemeClr val="tx1"/>
          </a:solidFill>
          <a:latin typeface="+mn-lt"/>
          <a:ea typeface="+mn-ea"/>
          <a:cs typeface="+mn-cs"/>
        </a:defRPr>
      </a:lvl6pPr>
      <a:lvl7pPr marL="4822190" indent="-370840" algn="l" defTabSz="1483995" rtl="0" eaLnBrk="1" latinLnBrk="0" hangingPunct="1">
        <a:spcBef>
          <a:spcPct val="21000"/>
        </a:spcBef>
        <a:buFont typeface="Arial" panose="020B0604020202020204" pitchFamily="34" charset="0"/>
        <a:buChar char="•"/>
        <a:defRPr sz="3290" kern="1200">
          <a:solidFill>
            <a:schemeClr val="tx1"/>
          </a:solidFill>
          <a:latin typeface="+mn-lt"/>
          <a:ea typeface="+mn-ea"/>
          <a:cs typeface="+mn-cs"/>
        </a:defRPr>
      </a:lvl7pPr>
      <a:lvl8pPr marL="5563870" indent="-370840" algn="l" defTabSz="1483995" rtl="0" eaLnBrk="1" latinLnBrk="0" hangingPunct="1">
        <a:spcBef>
          <a:spcPct val="21000"/>
        </a:spcBef>
        <a:buFont typeface="Arial" panose="020B0604020202020204" pitchFamily="34" charset="0"/>
        <a:buChar char="•"/>
        <a:defRPr sz="3290" kern="1200">
          <a:solidFill>
            <a:schemeClr val="tx1"/>
          </a:solidFill>
          <a:latin typeface="+mn-lt"/>
          <a:ea typeface="+mn-ea"/>
          <a:cs typeface="+mn-cs"/>
        </a:defRPr>
      </a:lvl8pPr>
      <a:lvl9pPr marL="6306185" indent="-370840" algn="l" defTabSz="1483995" rtl="0" eaLnBrk="1" latinLnBrk="0" hangingPunct="1">
        <a:spcBef>
          <a:spcPct val="21000"/>
        </a:spcBef>
        <a:buFont typeface="Arial" panose="020B0604020202020204" pitchFamily="34" charset="0"/>
        <a:buChar char="•"/>
        <a:defRPr sz="32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483995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1pPr>
      <a:lvl2pPr marL="742315" algn="l" defTabSz="1483995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2pPr>
      <a:lvl3pPr marL="1483995" algn="l" defTabSz="1483995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3pPr>
      <a:lvl4pPr marL="2225675" algn="l" defTabSz="1483995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4pPr>
      <a:lvl5pPr marL="2967355" algn="l" defTabSz="1483995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5pPr>
      <a:lvl6pPr marL="3709670" algn="l" defTabSz="1483995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6pPr>
      <a:lvl7pPr marL="4451350" algn="l" defTabSz="1483995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7pPr>
      <a:lvl8pPr marL="5193665" algn="l" defTabSz="1483995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8pPr>
      <a:lvl9pPr marL="5934710" algn="l" defTabSz="1483995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56667" y="427680"/>
            <a:ext cx="13606667" cy="1783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56667" y="2495361"/>
            <a:ext cx="13606667" cy="7055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56667" y="9910726"/>
            <a:ext cx="3526667" cy="569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85769-5E8F-48ED-88BA-A616FE905B63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166667" y="9910726"/>
            <a:ext cx="4786667" cy="569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836667" y="9910726"/>
            <a:ext cx="3526667" cy="569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61F42-36A3-48AD-986C-CA0B5D36D4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69645" rtl="0" eaLnBrk="1" latinLnBrk="0" hangingPunct="1">
        <a:spcBef>
          <a:spcPct val="0"/>
        </a:spcBef>
        <a:buNone/>
        <a:defRPr sz="46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855" indent="-363855" algn="l" defTabSz="969645" rtl="0" eaLnBrk="1" latinLnBrk="0" hangingPunct="1">
        <a:spcBef>
          <a:spcPct val="21000"/>
        </a:spcBef>
        <a:buFont typeface="Arial" panose="020B0604020202020204" pitchFamily="34" charset="0"/>
        <a:buChar char="•"/>
        <a:defRPr sz="3395" kern="1200">
          <a:solidFill>
            <a:schemeClr val="tx1"/>
          </a:solidFill>
          <a:latin typeface="+mn-lt"/>
          <a:ea typeface="+mn-ea"/>
          <a:cs typeface="+mn-cs"/>
        </a:defRPr>
      </a:lvl1pPr>
      <a:lvl2pPr marL="788035" indent="-302895" algn="l" defTabSz="969645" rtl="0" eaLnBrk="1" latinLnBrk="0" hangingPunct="1">
        <a:spcBef>
          <a:spcPct val="21000"/>
        </a:spcBef>
        <a:buFont typeface="Arial" panose="020B0604020202020204" pitchFamily="34" charset="0"/>
        <a:buChar char="–"/>
        <a:defRPr sz="2970" kern="1200">
          <a:solidFill>
            <a:schemeClr val="tx1"/>
          </a:solidFill>
          <a:latin typeface="+mn-lt"/>
          <a:ea typeface="+mn-ea"/>
          <a:cs typeface="+mn-cs"/>
        </a:defRPr>
      </a:lvl2pPr>
      <a:lvl3pPr marL="1212215" indent="-242570" algn="l" defTabSz="969645" rtl="0" eaLnBrk="1" latinLnBrk="0" hangingPunct="1">
        <a:spcBef>
          <a:spcPct val="21000"/>
        </a:spcBef>
        <a:buFont typeface="Arial" panose="020B0604020202020204" pitchFamily="34" charset="0"/>
        <a:buChar char="•"/>
        <a:defRPr sz="2545" kern="1200">
          <a:solidFill>
            <a:schemeClr val="tx1"/>
          </a:solidFill>
          <a:latin typeface="+mn-lt"/>
          <a:ea typeface="+mn-ea"/>
          <a:cs typeface="+mn-cs"/>
        </a:defRPr>
      </a:lvl3pPr>
      <a:lvl4pPr marL="1697355" indent="-242570" algn="l" defTabSz="969645" rtl="0" eaLnBrk="1" latinLnBrk="0" hangingPunct="1">
        <a:spcBef>
          <a:spcPct val="21000"/>
        </a:spcBef>
        <a:buFont typeface="Arial" panose="020B0604020202020204" pitchFamily="34" charset="0"/>
        <a:buChar char="–"/>
        <a:defRPr sz="2120" kern="1200">
          <a:solidFill>
            <a:schemeClr val="tx1"/>
          </a:solidFill>
          <a:latin typeface="+mn-lt"/>
          <a:ea typeface="+mn-ea"/>
          <a:cs typeface="+mn-cs"/>
        </a:defRPr>
      </a:lvl4pPr>
      <a:lvl5pPr marL="2182495" indent="-242570" algn="l" defTabSz="969645" rtl="0" eaLnBrk="1" latinLnBrk="0" hangingPunct="1">
        <a:spcBef>
          <a:spcPct val="21000"/>
        </a:spcBef>
        <a:buFont typeface="Arial" panose="020B0604020202020204" pitchFamily="34" charset="0"/>
        <a:buChar char="»"/>
        <a:defRPr sz="2120" kern="1200">
          <a:solidFill>
            <a:schemeClr val="tx1"/>
          </a:solidFill>
          <a:latin typeface="+mn-lt"/>
          <a:ea typeface="+mn-ea"/>
          <a:cs typeface="+mn-cs"/>
        </a:defRPr>
      </a:lvl5pPr>
      <a:lvl6pPr marL="2667000" indent="-242570" algn="l" defTabSz="969645" rtl="0" eaLnBrk="1" latinLnBrk="0" hangingPunct="1">
        <a:spcBef>
          <a:spcPct val="21000"/>
        </a:spcBef>
        <a:buFont typeface="Arial" panose="020B0604020202020204" pitchFamily="34" charset="0"/>
        <a:buChar char="•"/>
        <a:defRPr sz="2120" kern="1200">
          <a:solidFill>
            <a:schemeClr val="tx1"/>
          </a:solidFill>
          <a:latin typeface="+mn-lt"/>
          <a:ea typeface="+mn-ea"/>
          <a:cs typeface="+mn-cs"/>
        </a:defRPr>
      </a:lvl6pPr>
      <a:lvl7pPr marL="3152140" indent="-242570" algn="l" defTabSz="969645" rtl="0" eaLnBrk="1" latinLnBrk="0" hangingPunct="1">
        <a:spcBef>
          <a:spcPct val="21000"/>
        </a:spcBef>
        <a:buFont typeface="Arial" panose="020B0604020202020204" pitchFamily="34" charset="0"/>
        <a:buChar char="•"/>
        <a:defRPr sz="2120" kern="1200">
          <a:solidFill>
            <a:schemeClr val="tx1"/>
          </a:solidFill>
          <a:latin typeface="+mn-lt"/>
          <a:ea typeface="+mn-ea"/>
          <a:cs typeface="+mn-cs"/>
        </a:defRPr>
      </a:lvl7pPr>
      <a:lvl8pPr marL="3637280" indent="-242570" algn="l" defTabSz="969645" rtl="0" eaLnBrk="1" latinLnBrk="0" hangingPunct="1">
        <a:spcBef>
          <a:spcPct val="21000"/>
        </a:spcBef>
        <a:buFont typeface="Arial" panose="020B0604020202020204" pitchFamily="34" charset="0"/>
        <a:buChar char="•"/>
        <a:defRPr sz="2120" kern="1200">
          <a:solidFill>
            <a:schemeClr val="tx1"/>
          </a:solidFill>
          <a:latin typeface="+mn-lt"/>
          <a:ea typeface="+mn-ea"/>
          <a:cs typeface="+mn-cs"/>
        </a:defRPr>
      </a:lvl8pPr>
      <a:lvl9pPr marL="4121785" indent="-242570" algn="l" defTabSz="969645" rtl="0" eaLnBrk="1" latinLnBrk="0" hangingPunct="1">
        <a:spcBef>
          <a:spcPct val="21000"/>
        </a:spcBef>
        <a:buFont typeface="Arial" panose="020B0604020202020204" pitchFamily="34" charset="0"/>
        <a:buChar char="•"/>
        <a:defRPr sz="21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9645" rtl="0" eaLnBrk="1" latinLnBrk="0" hangingPunct="1">
        <a:defRPr sz="1910" kern="1200">
          <a:solidFill>
            <a:schemeClr val="tx1"/>
          </a:solidFill>
          <a:latin typeface="+mn-lt"/>
          <a:ea typeface="+mn-ea"/>
          <a:cs typeface="+mn-cs"/>
        </a:defRPr>
      </a:lvl1pPr>
      <a:lvl2pPr marL="485140" algn="l" defTabSz="969645" rtl="0" eaLnBrk="1" latinLnBrk="0" hangingPunct="1">
        <a:defRPr sz="1910" kern="1200">
          <a:solidFill>
            <a:schemeClr val="tx1"/>
          </a:solidFill>
          <a:latin typeface="+mn-lt"/>
          <a:ea typeface="+mn-ea"/>
          <a:cs typeface="+mn-cs"/>
        </a:defRPr>
      </a:lvl2pPr>
      <a:lvl3pPr marL="969645" algn="l" defTabSz="969645" rtl="0" eaLnBrk="1" latinLnBrk="0" hangingPunct="1">
        <a:defRPr sz="1910" kern="1200">
          <a:solidFill>
            <a:schemeClr val="tx1"/>
          </a:solidFill>
          <a:latin typeface="+mn-lt"/>
          <a:ea typeface="+mn-ea"/>
          <a:cs typeface="+mn-cs"/>
        </a:defRPr>
      </a:lvl3pPr>
      <a:lvl4pPr marL="1454785" algn="l" defTabSz="969645" rtl="0" eaLnBrk="1" latinLnBrk="0" hangingPunct="1">
        <a:defRPr sz="1910" kern="1200">
          <a:solidFill>
            <a:schemeClr val="tx1"/>
          </a:solidFill>
          <a:latin typeface="+mn-lt"/>
          <a:ea typeface="+mn-ea"/>
          <a:cs typeface="+mn-cs"/>
        </a:defRPr>
      </a:lvl4pPr>
      <a:lvl5pPr marL="1939925" algn="l" defTabSz="969645" rtl="0" eaLnBrk="1" latinLnBrk="0" hangingPunct="1">
        <a:defRPr sz="1910" kern="1200">
          <a:solidFill>
            <a:schemeClr val="tx1"/>
          </a:solidFill>
          <a:latin typeface="+mn-lt"/>
          <a:ea typeface="+mn-ea"/>
          <a:cs typeface="+mn-cs"/>
        </a:defRPr>
      </a:lvl5pPr>
      <a:lvl6pPr marL="2424430" algn="l" defTabSz="969645" rtl="0" eaLnBrk="1" latinLnBrk="0" hangingPunct="1">
        <a:defRPr sz="1910" kern="1200">
          <a:solidFill>
            <a:schemeClr val="tx1"/>
          </a:solidFill>
          <a:latin typeface="+mn-lt"/>
          <a:ea typeface="+mn-ea"/>
          <a:cs typeface="+mn-cs"/>
        </a:defRPr>
      </a:lvl6pPr>
      <a:lvl7pPr marL="2909570" algn="l" defTabSz="969645" rtl="0" eaLnBrk="1" latinLnBrk="0" hangingPunct="1">
        <a:defRPr sz="1910" kern="1200">
          <a:solidFill>
            <a:schemeClr val="tx1"/>
          </a:solidFill>
          <a:latin typeface="+mn-lt"/>
          <a:ea typeface="+mn-ea"/>
          <a:cs typeface="+mn-cs"/>
        </a:defRPr>
      </a:lvl7pPr>
      <a:lvl8pPr marL="3394710" algn="l" defTabSz="969645" rtl="0" eaLnBrk="1" latinLnBrk="0" hangingPunct="1">
        <a:defRPr sz="191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15" algn="l" defTabSz="969645" rtl="0" eaLnBrk="1" latinLnBrk="0" hangingPunct="1">
        <a:defRPr sz="19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QQ图片20210906175853"/>
          <p:cNvPicPr>
            <a:picLocks noChangeAspect="1"/>
          </p:cNvPicPr>
          <p:nvPr/>
        </p:nvPicPr>
        <p:blipFill>
          <a:blip r:embed="rId4"/>
          <a:srcRect t="3558"/>
          <a:stretch>
            <a:fillRect/>
          </a:stretch>
        </p:blipFill>
        <p:spPr>
          <a:xfrm>
            <a:off x="-17145" y="0"/>
            <a:ext cx="15153640" cy="10691495"/>
          </a:xfrm>
          <a:prstGeom prst="rect">
            <a:avLst/>
          </a:prstGeom>
        </p:spPr>
      </p:pic>
      <p:sp>
        <p:nvSpPr>
          <p:cNvPr id="20" name="任意多边形 19"/>
          <p:cNvSpPr/>
          <p:nvPr/>
        </p:nvSpPr>
        <p:spPr>
          <a:xfrm>
            <a:off x="5255260" y="2033270"/>
            <a:ext cx="9650095" cy="3888740"/>
          </a:xfrm>
          <a:custGeom>
            <a:avLst/>
            <a:gdLst>
              <a:gd name="connsiteX0" fmla="*/ 0 w 15197"/>
              <a:gd name="connsiteY0" fmla="*/ 1062 h 6124"/>
              <a:gd name="connsiteX1" fmla="*/ 1049 w 15197"/>
              <a:gd name="connsiteY1" fmla="*/ 504 h 6124"/>
              <a:gd name="connsiteX2" fmla="*/ 15197 w 15197"/>
              <a:gd name="connsiteY2" fmla="*/ 0 h 6124"/>
              <a:gd name="connsiteX3" fmla="*/ 15197 w 15197"/>
              <a:gd name="connsiteY3" fmla="*/ 6124 h 6124"/>
              <a:gd name="connsiteX4" fmla="*/ 4421 w 15197"/>
              <a:gd name="connsiteY4" fmla="*/ 5483 h 6124"/>
              <a:gd name="connsiteX5" fmla="*/ 0 w 15197"/>
              <a:gd name="connsiteY5" fmla="*/ 1062 h 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97" h="6124">
                <a:moveTo>
                  <a:pt x="0" y="1062"/>
                </a:moveTo>
                <a:lnTo>
                  <a:pt x="1049" y="504"/>
                </a:lnTo>
                <a:lnTo>
                  <a:pt x="15197" y="0"/>
                </a:lnTo>
                <a:lnTo>
                  <a:pt x="15197" y="6124"/>
                </a:lnTo>
                <a:lnTo>
                  <a:pt x="4421" y="5483"/>
                </a:lnTo>
                <a:lnTo>
                  <a:pt x="0" y="10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20"/>
          <p:cNvSpPr/>
          <p:nvPr/>
        </p:nvSpPr>
        <p:spPr>
          <a:xfrm>
            <a:off x="8928735" y="3798570"/>
            <a:ext cx="493966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苏州金鼎建筑装饰工程有限公司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矩形 21"/>
          <p:cNvSpPr/>
          <p:nvPr/>
        </p:nvSpPr>
        <p:spPr>
          <a:xfrm>
            <a:off x="8928735" y="4284345"/>
            <a:ext cx="585343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苏州国发国际建筑装饰工程有限公司</a:t>
            </a:r>
          </a:p>
        </p:txBody>
      </p:sp>
      <p:sp>
        <p:nvSpPr>
          <p:cNvPr id="14" name="矩形 22"/>
          <p:cNvSpPr/>
          <p:nvPr/>
        </p:nvSpPr>
        <p:spPr>
          <a:xfrm>
            <a:off x="8928735" y="4770120"/>
            <a:ext cx="441325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苏州第一建筑集团有限公司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矩形 17"/>
          <p:cNvSpPr/>
          <p:nvPr/>
        </p:nvSpPr>
        <p:spPr>
          <a:xfrm>
            <a:off x="7343775" y="3328035"/>
            <a:ext cx="54483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设计单位：</a:t>
            </a:r>
          </a:p>
        </p:txBody>
      </p:sp>
      <p:sp>
        <p:nvSpPr>
          <p:cNvPr id="1048588" name="文本框 33"/>
          <p:cNvSpPr txBox="1"/>
          <p:nvPr/>
        </p:nvSpPr>
        <p:spPr>
          <a:xfrm>
            <a:off x="5328285" y="2393315"/>
            <a:ext cx="10014585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苏州市轨道交通</a:t>
            </a:r>
            <a:r>
              <a:rPr lang="en-US" altLang="zh-CN" sz="4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</a:t>
            </a:r>
            <a:r>
              <a:rPr lang="zh-CN" altLang="en-US" sz="4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号线装修方案设计</a:t>
            </a:r>
            <a:endParaRPr lang="en-US" altLang="zh-CN" sz="45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矩形 6"/>
          <p:cNvSpPr/>
          <p:nvPr/>
        </p:nvSpPr>
        <p:spPr>
          <a:xfrm>
            <a:off x="8928735" y="3312795"/>
            <a:ext cx="585343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深圳广田集团股份有限公司（装修总体）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组合 327"/>
          <p:cNvGrpSpPr/>
          <p:nvPr/>
        </p:nvGrpSpPr>
        <p:grpSpPr>
          <a:xfrm>
            <a:off x="635" y="0"/>
            <a:ext cx="15153005" cy="9665970"/>
            <a:chOff x="0" y="1"/>
            <a:chExt cx="23863" cy="15222"/>
          </a:xfrm>
        </p:grpSpPr>
        <p:sp>
          <p:nvSpPr>
            <p:cNvPr id="329" name="矩形 328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0" name="直接连接符 329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人民路站方案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文本框 332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334" name="直接连接符 333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文本框 334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pic>
        <p:nvPicPr>
          <p:cNvPr id="8" name="图片 7" descr="C:\Users\Administrator\Desktop\图片5.png图片5"/>
          <p:cNvPicPr>
            <a:picLocks noChangeAspect="1"/>
          </p:cNvPicPr>
          <p:nvPr/>
        </p:nvPicPr>
        <p:blipFill>
          <a:blip r:embed="rId3"/>
          <a:srcRect l="2608"/>
          <a:stretch>
            <a:fillRect/>
          </a:stretch>
        </p:blipFill>
        <p:spPr>
          <a:xfrm>
            <a:off x="-3810" y="1332230"/>
            <a:ext cx="14203045" cy="805370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884150" y="1310005"/>
            <a:ext cx="2235200" cy="8063230"/>
          </a:xfrm>
          <a:prstGeom prst="rect">
            <a:avLst/>
          </a:prstGeom>
          <a:solidFill>
            <a:srgbClr val="E8E8E8"/>
          </a:solidFill>
          <a:ln w="15875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3248640" y="1529080"/>
            <a:ext cx="1566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站厅层 效果图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2963525" y="1962785"/>
            <a:ext cx="2085975" cy="698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民路站以御窑金砖博物馆为主要地理特性，御窑金砖为皇家御用珍品，其技艺繁复、手法精妙、凝结了工匠无限的心血，是传统文化的永恒经典。以金砖的“形”为设计灵感，展开一段与京城对望、与时间对话的旅程；整体色调风格稳重、端庄，展现了优秀传统文化与现代化的和谐之美。</a:t>
            </a:r>
            <a:endParaRPr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材料使用：顶面采用可拆卸铝合金方通，结合条形灯、艺术灯具组合。墙面采用烤瓷铝板，耐磨实用。柱面采用烤瓷铝板丝网印刷图案。地面选用性价比较高的花岗岩石材。</a:t>
            </a:r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组合 327"/>
          <p:cNvGrpSpPr/>
          <p:nvPr/>
        </p:nvGrpSpPr>
        <p:grpSpPr>
          <a:xfrm>
            <a:off x="635" y="0"/>
            <a:ext cx="15153005" cy="9665970"/>
            <a:chOff x="0" y="1"/>
            <a:chExt cx="23863" cy="15222"/>
          </a:xfrm>
        </p:grpSpPr>
        <p:sp>
          <p:nvSpPr>
            <p:cNvPr id="329" name="矩形 328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0" name="直接连接符 329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人民路站方案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文本框 332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334" name="直接连接符 333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文本框 334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12884785" y="1309370"/>
            <a:ext cx="2235200" cy="8053070"/>
          </a:xfrm>
          <a:prstGeom prst="rect">
            <a:avLst/>
          </a:prstGeom>
          <a:solidFill>
            <a:srgbClr val="E8E8E8"/>
          </a:solidFill>
          <a:ln w="15875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G:\JPG\城际路站台.jpg城际路站台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3810" y="1310323"/>
            <a:ext cx="12875895" cy="8051800"/>
          </a:xfrm>
          <a:prstGeom prst="rect">
            <a:avLst/>
          </a:prstGeom>
        </p:spPr>
      </p:pic>
      <p:pic>
        <p:nvPicPr>
          <p:cNvPr id="5" name="图片 4" descr="C:\Users\Administrator\Desktop\图片6.png图片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l="5788" r="5958"/>
          <a:stretch>
            <a:fillRect/>
          </a:stretch>
        </p:blipFill>
        <p:spPr>
          <a:xfrm>
            <a:off x="13335" y="1310005"/>
            <a:ext cx="12868275" cy="80816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3223240" y="1530985"/>
            <a:ext cx="1566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站台层 效果图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2963525" y="1962785"/>
            <a:ext cx="20859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将站厅层的装饰风格</a:t>
            </a:r>
            <a:r>
              <a:rPr 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延续至站台层</a:t>
            </a:r>
            <a:r>
              <a:rPr 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，使站厅与站台空间效果完整统一。</a:t>
            </a:r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组合 327"/>
          <p:cNvGrpSpPr/>
          <p:nvPr/>
        </p:nvGrpSpPr>
        <p:grpSpPr>
          <a:xfrm>
            <a:off x="-635" y="0"/>
            <a:ext cx="15153005" cy="9665970"/>
            <a:chOff x="0" y="1"/>
            <a:chExt cx="23863" cy="15222"/>
          </a:xfrm>
        </p:grpSpPr>
        <p:sp>
          <p:nvSpPr>
            <p:cNvPr id="329" name="矩形 328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0" name="直接连接符 329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采莲路站方案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文本框 332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334" name="直接连接符 333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文本框 334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pic>
        <p:nvPicPr>
          <p:cNvPr id="2" name="图片 1" descr="C:\Users\Administrator\Desktop\图片7.png图片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720" y="1354138"/>
            <a:ext cx="13158470" cy="790956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882880" y="1348740"/>
            <a:ext cx="2235200" cy="7915275"/>
          </a:xfrm>
          <a:prstGeom prst="rect">
            <a:avLst/>
          </a:prstGeom>
          <a:solidFill>
            <a:srgbClr val="E8E8E8"/>
          </a:solidFill>
          <a:ln w="15875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3223240" y="1530985"/>
            <a:ext cx="1566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站厅层 效果图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2963525" y="1962785"/>
            <a:ext cx="2085975" cy="649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采莲路</a:t>
            </a:r>
            <a:r>
              <a:rPr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遵循“科技智领未来”的主题理念，去繁存简，运用折线形态形成空间的起伏来表达科技未来感，同时显现出城市交通飞速发展的运行轨迹；纯净白与科技蓝相融交汇，共同会就了一幅“科技未来”的美好蓝图。</a:t>
            </a:r>
          </a:p>
          <a:p>
            <a:pPr algn="just"/>
            <a:endParaRPr sz="16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/>
            <a:endParaRPr sz="16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/>
            <a:endParaRPr sz="16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/>
            <a:endParaRPr sz="16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</a:p>
          <a:p>
            <a:pPr algn="just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材料使用：顶面采用可拆卸铝合金平板和纵向排布的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LED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面板灯。墙面采用烤瓷铝板，耐磨实用。柱面采用高光烤瓷铝板。地面选用性价比较高的花岗岩石材。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组合 327"/>
          <p:cNvGrpSpPr/>
          <p:nvPr/>
        </p:nvGrpSpPr>
        <p:grpSpPr>
          <a:xfrm>
            <a:off x="635" y="0"/>
            <a:ext cx="15153005" cy="9665970"/>
            <a:chOff x="0" y="1"/>
            <a:chExt cx="23863" cy="15222"/>
          </a:xfrm>
        </p:grpSpPr>
        <p:sp>
          <p:nvSpPr>
            <p:cNvPr id="329" name="矩形 328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0" name="直接连接符 329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采莲路站方案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文本框 332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334" name="直接连接符 333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文本框 334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pic>
        <p:nvPicPr>
          <p:cNvPr id="5" name="图片 4" descr="C:\Users\Administrator\Desktop\图片8.png图片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t="4149" r="877" b="3057"/>
          <a:stretch>
            <a:fillRect/>
          </a:stretch>
        </p:blipFill>
        <p:spPr>
          <a:xfrm>
            <a:off x="-73660" y="1316355"/>
            <a:ext cx="12974955" cy="809498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884150" y="1310005"/>
            <a:ext cx="2235200" cy="8053070"/>
          </a:xfrm>
          <a:prstGeom prst="rect">
            <a:avLst/>
          </a:prstGeom>
          <a:solidFill>
            <a:srgbClr val="E8E8E8"/>
          </a:solidFill>
          <a:ln w="15875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3223240" y="1530985"/>
            <a:ext cx="1566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站台层 效果图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2963525" y="1962785"/>
            <a:ext cx="20859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将站厅层的装饰风格</a:t>
            </a:r>
            <a:r>
              <a:rPr 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延续至站台层</a:t>
            </a:r>
            <a:r>
              <a:rPr 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，使站厅与站台空间效果完整统一。</a:t>
            </a:r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组合 327"/>
          <p:cNvGrpSpPr/>
          <p:nvPr/>
        </p:nvGrpSpPr>
        <p:grpSpPr>
          <a:xfrm>
            <a:off x="635" y="0"/>
            <a:ext cx="15153005" cy="9665970"/>
            <a:chOff x="0" y="1"/>
            <a:chExt cx="23863" cy="15222"/>
          </a:xfrm>
        </p:grpSpPr>
        <p:sp>
          <p:nvSpPr>
            <p:cNvPr id="329" name="矩形 328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0" name="直接连接符 329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采莲路站方案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文本框 332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334" name="直接连接符 333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文本框 334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pic>
        <p:nvPicPr>
          <p:cNvPr id="5" name="图片 4" descr="C:\Users\Administrator\Desktop\图片1.png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t="3035"/>
          <a:stretch>
            <a:fillRect/>
          </a:stretch>
        </p:blipFill>
        <p:spPr>
          <a:xfrm>
            <a:off x="-39370" y="1282700"/>
            <a:ext cx="12923520" cy="809371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884150" y="1310005"/>
            <a:ext cx="2235200" cy="8053070"/>
          </a:xfrm>
          <a:prstGeom prst="rect">
            <a:avLst/>
          </a:prstGeom>
          <a:solidFill>
            <a:srgbClr val="E8E8E8"/>
          </a:solidFill>
          <a:ln w="15875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3223240" y="1530985"/>
            <a:ext cx="17881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换乘通道 效果图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2963525" y="1962785"/>
            <a:ext cx="2085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本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站与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号线阳澄湖中路站通道换乘。换乘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通道整体设计风格延续站厅，从太空仓及时光隧道造型提炼出折线及弧形元素进行运用，再通过蓝色与白色的搭配体现出未来的科技感。</a:t>
            </a:r>
            <a:endParaRPr 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组合 327"/>
          <p:cNvGrpSpPr/>
          <p:nvPr/>
        </p:nvGrpSpPr>
        <p:grpSpPr>
          <a:xfrm>
            <a:off x="635" y="0"/>
            <a:ext cx="15153005" cy="9665970"/>
            <a:chOff x="0" y="1"/>
            <a:chExt cx="23863" cy="15222"/>
          </a:xfrm>
        </p:grpSpPr>
        <p:sp>
          <p:nvSpPr>
            <p:cNvPr id="329" name="矩形 328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0" name="直接连接符 329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相城大道站方案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文本框 332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334" name="直接连接符 333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文本框 334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pic>
        <p:nvPicPr>
          <p:cNvPr id="2" name="图片 1" descr="C:\Users\Administrator\Desktop\图片11.png图片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55" y="1318895"/>
            <a:ext cx="12867005" cy="80473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884150" y="1310005"/>
            <a:ext cx="2235200" cy="8063230"/>
          </a:xfrm>
          <a:prstGeom prst="rect">
            <a:avLst/>
          </a:prstGeom>
          <a:solidFill>
            <a:srgbClr val="E8E8E8"/>
          </a:solidFill>
          <a:ln w="15875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3223240" y="1530985"/>
            <a:ext cx="1566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站厅层 效果图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2963525" y="1962785"/>
            <a:ext cx="2085975" cy="575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相城大道站建筑形式极具特色，站厅主要以圆形大厅结合两个规模较小的端厅，所以在设计手法上，两个端厅主要以蓝色调的铝条板和铝板为主，灯具呈纵向排列追求速度感，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站厅整体设计简洁，重点突出圆形大厅。</a:t>
            </a:r>
          </a:p>
          <a:p>
            <a:pPr algn="just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材料使用：两端站厅顶面采用铝合金条板和铝合金平板简化处理，突出圆形大厅。墙面采用烤瓷铝板，耐磨实用。柱面白色烤瓷铝板。地面选用性价比较高的预制水磨石及花岗岩石材。</a:t>
            </a:r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组合 327"/>
          <p:cNvGrpSpPr/>
          <p:nvPr/>
        </p:nvGrpSpPr>
        <p:grpSpPr>
          <a:xfrm>
            <a:off x="635" y="0"/>
            <a:ext cx="15153005" cy="9665970"/>
            <a:chOff x="0" y="1"/>
            <a:chExt cx="23863" cy="15222"/>
          </a:xfrm>
        </p:grpSpPr>
        <p:sp>
          <p:nvSpPr>
            <p:cNvPr id="329" name="矩形 328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0" name="直接连接符 329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相城大道站方案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文本框 332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334" name="直接连接符 333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文本框 334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pic>
        <p:nvPicPr>
          <p:cNvPr id="2" name="图片 1" descr="C:\Users\Administrator\Desktop\相城大道站厅角度1.jpg相城大道站厅角度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98" y="1318895"/>
            <a:ext cx="12872720" cy="80473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884150" y="1310005"/>
            <a:ext cx="2235200" cy="8063230"/>
          </a:xfrm>
          <a:prstGeom prst="rect">
            <a:avLst/>
          </a:prstGeom>
          <a:solidFill>
            <a:srgbClr val="E8E8E8"/>
          </a:solidFill>
          <a:ln w="15875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2872085" y="1530985"/>
            <a:ext cx="23406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站厅圆形大厅 效果图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2963525" y="1962785"/>
            <a:ext cx="2085975" cy="624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相城大道站地处商业交汇中心，欲以圆形之势凝聚成交汇的空间聚点，悠悠水乡，星光熠熠，倒映出璀璨光影，凸显城市繁华景象。融入变色灯光的水波柱影，配以湛蓝星空下的城市印象形成一幅饱蘸繁华的优美画卷，通过空间和色彩相得益彰的组合表现，汇演出现代都市的创新活力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材料使用：圆形大厅顶面采用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级防火的透光软膜和铝合金圆通。墙面采用烤瓷铝板，耐磨实用。柱面采用冲孔铝板背光处理。地面选用性价比较高的预制水磨石及花岗岩石材。</a:t>
            </a:r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组合 327"/>
          <p:cNvGrpSpPr/>
          <p:nvPr/>
        </p:nvGrpSpPr>
        <p:grpSpPr>
          <a:xfrm>
            <a:off x="635" y="0"/>
            <a:ext cx="15153005" cy="9665970"/>
            <a:chOff x="0" y="1"/>
            <a:chExt cx="23863" cy="15222"/>
          </a:xfrm>
        </p:grpSpPr>
        <p:sp>
          <p:nvSpPr>
            <p:cNvPr id="329" name="矩形 328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0" name="直接连接符 329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相城大道站方案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文本框 332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334" name="直接连接符 333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文本框 334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pic>
        <p:nvPicPr>
          <p:cNvPr id="2" name="图片 1" descr="C:\Users\Administrator\Desktop\图片10.png图片10"/>
          <p:cNvPicPr>
            <a:picLocks noChangeAspect="1"/>
          </p:cNvPicPr>
          <p:nvPr/>
        </p:nvPicPr>
        <p:blipFill>
          <a:blip r:embed="rId4"/>
          <a:srcRect l="3202" r="2506"/>
          <a:stretch>
            <a:fillRect/>
          </a:stretch>
        </p:blipFill>
        <p:spPr>
          <a:xfrm>
            <a:off x="-1270" y="1310005"/>
            <a:ext cx="12900660" cy="80632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884150" y="1310005"/>
            <a:ext cx="2235200" cy="8063230"/>
          </a:xfrm>
          <a:prstGeom prst="rect">
            <a:avLst/>
          </a:prstGeom>
          <a:solidFill>
            <a:srgbClr val="E8E8E8"/>
          </a:solidFill>
          <a:ln w="15875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2962890" y="1955165"/>
            <a:ext cx="20859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sz="1600"/>
          </a:p>
          <a:p>
            <a:pPr algn="just"/>
            <a:endParaRPr lang="zh-CN" altLang="en-US" sz="1600"/>
          </a:p>
          <a:p>
            <a:pPr algn="just"/>
            <a:endParaRPr lang="en-US" altLang="zh-CN" sz="1600"/>
          </a:p>
        </p:txBody>
      </p:sp>
      <p:sp>
        <p:nvSpPr>
          <p:cNvPr id="10" name="文本框 9"/>
          <p:cNvSpPr txBox="1"/>
          <p:nvPr/>
        </p:nvSpPr>
        <p:spPr>
          <a:xfrm>
            <a:off x="13223240" y="1530985"/>
            <a:ext cx="1566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站台层 效果图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2963525" y="1962785"/>
            <a:ext cx="20859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将站厅层的装饰风格</a:t>
            </a:r>
            <a:r>
              <a:rPr 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延续至站台层</a:t>
            </a:r>
            <a:r>
              <a:rPr 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，使站厅与站台空间效果完整统一。</a:t>
            </a:r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组合 327"/>
          <p:cNvGrpSpPr/>
          <p:nvPr/>
        </p:nvGrpSpPr>
        <p:grpSpPr>
          <a:xfrm>
            <a:off x="635" y="0"/>
            <a:ext cx="15153005" cy="9665970"/>
            <a:chOff x="0" y="1"/>
            <a:chExt cx="23863" cy="15222"/>
          </a:xfrm>
        </p:grpSpPr>
        <p:sp>
          <p:nvSpPr>
            <p:cNvPr id="329" name="矩形 328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0" name="直接连接符 329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苏州园区火车站方案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文本框 332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334" name="直接连接符 333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文本框 334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3345160" y="1511935"/>
            <a:ext cx="1566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/>
              <a:t>站台层 效果图</a:t>
            </a:r>
          </a:p>
        </p:txBody>
      </p:sp>
      <p:pic>
        <p:nvPicPr>
          <p:cNvPr id="2" name="图片 1" descr="C:\Users\Administrator\Desktop\图片12.png图片12"/>
          <p:cNvPicPr>
            <a:picLocks noChangeAspect="1"/>
          </p:cNvPicPr>
          <p:nvPr/>
        </p:nvPicPr>
        <p:blipFill>
          <a:blip r:embed="rId4"/>
          <a:srcRect l="2605" r="5687"/>
          <a:stretch>
            <a:fillRect/>
          </a:stretch>
        </p:blipFill>
        <p:spPr>
          <a:xfrm>
            <a:off x="0" y="1313180"/>
            <a:ext cx="13281025" cy="803402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888595" y="1313180"/>
            <a:ext cx="2235200" cy="8063230"/>
          </a:xfrm>
          <a:prstGeom prst="rect">
            <a:avLst/>
          </a:prstGeom>
          <a:solidFill>
            <a:srgbClr val="E8E8E8"/>
          </a:solidFill>
          <a:ln w="15875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2888595" y="1530985"/>
            <a:ext cx="22650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站厅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站台同层 效果图</a:t>
            </a:r>
            <a:endParaRPr lang="zh-CN" altLang="en-US" sz="16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963525" y="1962785"/>
            <a:ext cx="2085975" cy="723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苏州园区火车站是苏州重要的交通枢纽，火车站是新时代科技、速度的象征，本案的设计主题为翼展，从羽翼中提取设计元素，抽取出序列化、流畅的线条应用于天花设计之中，结合建筑三个弧形天窗，形成简洁、统一的空间氛围。希望本站为园区发展插上坚强的羽翼，助力园区展翅高飞。</a:t>
            </a:r>
          </a:p>
          <a:p>
            <a:pPr algn="just"/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zh-CN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材料使用：站厅墙面与顶面一体化设计，墙面采用烤瓷铝板，顶面采用铝合金板和铝合金方通。柱面采用高光烤瓷铝板。地面选用性价比较高的预制水磨石及花岗岩石材。</a:t>
            </a:r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组合 327"/>
          <p:cNvGrpSpPr/>
          <p:nvPr/>
        </p:nvGrpSpPr>
        <p:grpSpPr>
          <a:xfrm>
            <a:off x="0" y="0"/>
            <a:ext cx="15153005" cy="9665970"/>
            <a:chOff x="0" y="1"/>
            <a:chExt cx="23863" cy="15222"/>
          </a:xfrm>
        </p:grpSpPr>
        <p:sp>
          <p:nvSpPr>
            <p:cNvPr id="329" name="矩形 328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0" name="直接连接符 329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时代广场站方案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文本框 332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334" name="直接连接符 333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文本框 334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12888595" y="1764030"/>
            <a:ext cx="2235200" cy="7129780"/>
          </a:xfrm>
          <a:prstGeom prst="rect">
            <a:avLst/>
          </a:prstGeom>
          <a:solidFill>
            <a:srgbClr val="E8E8E8"/>
          </a:solidFill>
          <a:ln w="15875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C:\Users\Administrator\Desktop\图片13.png图片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764030"/>
            <a:ext cx="12884785" cy="71589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3220700" y="2033905"/>
            <a:ext cx="1566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站厅层 效果图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2960985" y="2465705"/>
            <a:ext cx="2085975" cy="624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苏州，不仅一座温文尔雅的江南水乡，更是一座活力四射的时尚都市，时代广场站位于园区的繁华地段，周边多以商业为主，礼品盒是商业往来中最常见的载体，本案将礼品盒上的“蝴蝶结”元素进行提取、抽象，体现出都市商业特有的繁华景象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材料使用：顶面采用白色和香饼金色的方通拼接，局部采用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led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艺术灯具。墙面采用烤瓷铝板。柱面采用香槟金色的阳极氧化铝板，增加空间的质感。地面选用性价比较高的花岗岩石材。</a:t>
            </a:r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635"/>
            <a:ext cx="15152370" cy="9665970"/>
            <a:chOff x="0" y="1"/>
            <a:chExt cx="23862" cy="15222"/>
          </a:xfrm>
        </p:grpSpPr>
        <p:sp>
          <p:nvSpPr>
            <p:cNvPr id="3" name="矩形 2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8</a:t>
              </a: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号线线路概况</a:t>
              </a:r>
              <a:endPara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12261850" y="1550035"/>
            <a:ext cx="2857500" cy="7259320"/>
          </a:xfrm>
          <a:prstGeom prst="rect">
            <a:avLst/>
          </a:prstGeom>
          <a:solidFill>
            <a:srgbClr val="E8E8E8"/>
          </a:solidFill>
          <a:ln w="15875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C:\Users\Administrator\Desktop\QQ图片20210907102931.pngQQ图片2021090710293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550035"/>
            <a:ext cx="12262485" cy="72694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318365" y="1677035"/>
            <a:ext cx="2761615" cy="747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b="1" dirty="0"/>
              <a:t>线路概况：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苏州轨道交通8号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为古城外围从西北到东南的骨干线路,连接了高新区、姑苏区、相城区、工业园区等多个城市中心，与3号线一起发挥线网的组合环线功能,线路全长35.6km，全部为地下线，设28座地下车站，其中换乘站12座.贯穿城市多个绿色生态景区是一条生态发展线。</a:t>
            </a:r>
            <a:endParaRPr lang="zh-CN" altLang="en-US" sz="1600" dirty="0">
              <a:sym typeface="+mn-ea"/>
            </a:endParaRPr>
          </a:p>
          <a:p>
            <a:pPr algn="just"/>
            <a:endParaRPr lang="zh-CN" altLang="en-US" sz="1600" dirty="0"/>
          </a:p>
          <a:p>
            <a:pPr algn="just"/>
            <a:r>
              <a:rPr lang="zh-CN" altLang="en-US" sz="1600" b="1" dirty="0"/>
              <a:t>公示范围：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苏州轨道交通8号线车站公共区内装修设计方案（此次方案公示车站站名仅为建设期间名称，正式车站名称后期另行公示确定）</a:t>
            </a:r>
            <a:endParaRPr lang="zh-CN" altLang="en-US" sz="1600" dirty="0"/>
          </a:p>
          <a:p>
            <a:pPr algn="just"/>
            <a:endParaRPr lang="en-US" altLang="zh-CN" sz="1600" dirty="0"/>
          </a:p>
          <a:p>
            <a:pPr algn="just"/>
            <a:r>
              <a:rPr lang="zh-CN" altLang="en-US" sz="1600" b="1" dirty="0"/>
              <a:t>递交方式：</a:t>
            </a:r>
          </a:p>
          <a:p>
            <a:pPr algn="just">
              <a:buClrTx/>
              <a:buSzTx/>
              <a:buFontTx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1、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各方可将建议发送邮箱至szgdjtzm@126.com。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buClrTx/>
              <a:buSzTx/>
              <a:buFontTx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2、纸质稿件可邮寄：苏州市干将西路668号苏州市轨道交通集团有限公司1818室。</a:t>
            </a:r>
          </a:p>
          <a:p>
            <a:pPr algn="just">
              <a:buClrTx/>
              <a:buSzTx/>
              <a:buFontTx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3、咨询电话：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69899151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endParaRPr lang="en-US" altLang="zh-CN" sz="1600" dirty="0"/>
          </a:p>
          <a:p>
            <a:pPr algn="just"/>
            <a:r>
              <a:rPr lang="zh-CN" altLang="en-US" sz="1600" b="1" dirty="0"/>
              <a:t>公示时间：</a:t>
            </a:r>
          </a:p>
          <a:p>
            <a:pPr algn="just"/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27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日至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截止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27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日起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工作日）</a:t>
            </a:r>
          </a:p>
          <a:p>
            <a:pPr algn="just"/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组合 327"/>
          <p:cNvGrpSpPr/>
          <p:nvPr/>
        </p:nvGrpSpPr>
        <p:grpSpPr>
          <a:xfrm>
            <a:off x="0" y="0"/>
            <a:ext cx="15153005" cy="9665970"/>
            <a:chOff x="0" y="1"/>
            <a:chExt cx="23863" cy="15222"/>
          </a:xfrm>
        </p:grpSpPr>
        <p:sp>
          <p:nvSpPr>
            <p:cNvPr id="329" name="矩形 328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0" name="直接连接符 329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时代广场站方案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文本框 332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334" name="直接连接符 333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文本框 334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12884150" y="1764665"/>
            <a:ext cx="2235200" cy="7183120"/>
          </a:xfrm>
          <a:prstGeom prst="rect">
            <a:avLst/>
          </a:prstGeom>
          <a:solidFill>
            <a:srgbClr val="E8E8E8"/>
          </a:solidFill>
          <a:ln w="15875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C:\Users\Administrator\Desktop\图片14.png图片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5" y="1763713"/>
            <a:ext cx="12880340" cy="715645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3220700" y="2033905"/>
            <a:ext cx="1566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站台层 效果图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2960985" y="2465705"/>
            <a:ext cx="20859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将站厅层的装饰风格</a:t>
            </a:r>
            <a:r>
              <a:rPr 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延续至站台层</a:t>
            </a:r>
            <a:r>
              <a:rPr 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，使站厅与站台空间效果完整统一。</a:t>
            </a:r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组合 327"/>
          <p:cNvGrpSpPr/>
          <p:nvPr/>
        </p:nvGrpSpPr>
        <p:grpSpPr>
          <a:xfrm>
            <a:off x="0" y="0"/>
            <a:ext cx="15153005" cy="9665970"/>
            <a:chOff x="0" y="1"/>
            <a:chExt cx="23863" cy="15222"/>
          </a:xfrm>
        </p:grpSpPr>
        <p:sp>
          <p:nvSpPr>
            <p:cNvPr id="329" name="矩形 328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0" name="直接连接符 329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右岸街站方案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文本框 332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334" name="直接连接符 333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文本框 334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pic>
        <p:nvPicPr>
          <p:cNvPr id="29" name="图片 29" descr="图片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4030"/>
            <a:ext cx="12888595" cy="714121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888595" y="1764030"/>
            <a:ext cx="2235200" cy="7129780"/>
          </a:xfrm>
          <a:prstGeom prst="rect">
            <a:avLst/>
          </a:prstGeom>
          <a:solidFill>
            <a:srgbClr val="E8E8E8"/>
          </a:solidFill>
          <a:ln w="15875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3220700" y="2033905"/>
            <a:ext cx="1566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站厅层 效果图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2960985" y="2465705"/>
            <a:ext cx="2085975" cy="575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右岸街站坐落于苏州园区的核心地段，一边是静谧的湖光风景，一边是繁华的都市风光，夜晚的金鸡湖畔华灯初上，空气中五彩的灯光交相辉映，本案抽取摩天轮的弧形曲线和纵向元素，将其应用于弧形定制灯具和纵向条形灯具中，整体呈放射状，寓意苏州园区活力四射，打造一座具有地域特色的车站空间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材料使用：顶面采用白色的方通纵向铺设，局部采用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led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艺术灯具。墙面采用烤瓷铝板。地面选用性价比较高的花岗岩石材。</a:t>
            </a:r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组合 327"/>
          <p:cNvGrpSpPr/>
          <p:nvPr/>
        </p:nvGrpSpPr>
        <p:grpSpPr>
          <a:xfrm>
            <a:off x="0" y="0"/>
            <a:ext cx="15153005" cy="9665970"/>
            <a:chOff x="0" y="1"/>
            <a:chExt cx="23863" cy="15222"/>
          </a:xfrm>
        </p:grpSpPr>
        <p:sp>
          <p:nvSpPr>
            <p:cNvPr id="329" name="矩形 328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0" name="直接连接符 329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右岸街站方案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文本框 332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334" name="直接连接符 333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文本框 334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pic>
        <p:nvPicPr>
          <p:cNvPr id="30" name="图片 30" descr="图片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" y="1764665"/>
            <a:ext cx="12882245" cy="71583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884150" y="1764665"/>
            <a:ext cx="2235200" cy="7183120"/>
          </a:xfrm>
          <a:prstGeom prst="rect">
            <a:avLst/>
          </a:prstGeom>
          <a:solidFill>
            <a:srgbClr val="E8E8E8"/>
          </a:solidFill>
          <a:ln w="15875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3220700" y="2033905"/>
            <a:ext cx="1566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站台层 效果图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2960985" y="2465705"/>
            <a:ext cx="20859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右岸街站为中庭车站，站台两侧的</a:t>
            </a:r>
            <a:r>
              <a:rPr 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装饰风格</a:t>
            </a:r>
            <a:r>
              <a:rPr 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延续站厅层层</a:t>
            </a:r>
            <a:r>
              <a:rPr 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，使站厅与站台空间效果完整统一。</a:t>
            </a:r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组合 327"/>
          <p:cNvGrpSpPr/>
          <p:nvPr/>
        </p:nvGrpSpPr>
        <p:grpSpPr>
          <a:xfrm>
            <a:off x="0" y="0"/>
            <a:ext cx="15153005" cy="9665970"/>
            <a:chOff x="0" y="1"/>
            <a:chExt cx="23863" cy="15222"/>
          </a:xfrm>
        </p:grpSpPr>
        <p:sp>
          <p:nvSpPr>
            <p:cNvPr id="329" name="矩形 328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0" name="直接连接符 329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松涛街站方案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文本框 332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334" name="直接连接符 333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文本框 334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pic>
        <p:nvPicPr>
          <p:cNvPr id="6" name="图片 6" descr="站厅"/>
          <p:cNvPicPr>
            <a:picLocks noChangeAspect="1"/>
          </p:cNvPicPr>
          <p:nvPr/>
        </p:nvPicPr>
        <p:blipFill>
          <a:blip r:embed="rId4"/>
          <a:srcRect t="14953" b="15194"/>
          <a:stretch>
            <a:fillRect/>
          </a:stretch>
        </p:blipFill>
        <p:spPr>
          <a:xfrm>
            <a:off x="17780" y="1717675"/>
            <a:ext cx="12870815" cy="718248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888595" y="1764030"/>
            <a:ext cx="2235200" cy="7129780"/>
          </a:xfrm>
          <a:prstGeom prst="rect">
            <a:avLst/>
          </a:prstGeom>
          <a:solidFill>
            <a:srgbClr val="E8E8E8"/>
          </a:solidFill>
          <a:ln w="15875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3220700" y="2033905"/>
            <a:ext cx="1566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站厅层 效果图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2960985" y="2465705"/>
            <a:ext cx="2085975" cy="624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21世纪是属于科技和人才的时代。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松涛街站周围高校林立，具有阳光气息的年轻人才们是这个站最靓丽的风向标，更给这个站注入了特殊的活力和满满的科技元素。所以本案从这一理念着手，以柔美的曲线形式，纵横交错并互相融合在站体空间里，星空灯光膜点缀其中，整体营造出了一个柔美梦幻并极具科技感的站体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材料使用：顶面采用白色的圆通，局部采用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led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艺术灯具。柱面采用烤瓷铝板。墙面采用烤瓷铝板。地面选用性价比较高的花岗岩石材。</a:t>
            </a:r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组合 327"/>
          <p:cNvGrpSpPr/>
          <p:nvPr/>
        </p:nvGrpSpPr>
        <p:grpSpPr>
          <a:xfrm>
            <a:off x="0" y="0"/>
            <a:ext cx="15153005" cy="9665970"/>
            <a:chOff x="0" y="1"/>
            <a:chExt cx="23863" cy="15222"/>
          </a:xfrm>
        </p:grpSpPr>
        <p:sp>
          <p:nvSpPr>
            <p:cNvPr id="329" name="矩形 328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0" name="直接连接符 329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松涛街站方案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文本框 332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334" name="直接连接符 333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文本框 334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pic>
        <p:nvPicPr>
          <p:cNvPr id="17" name="图片 17" descr="站台g"/>
          <p:cNvPicPr>
            <a:picLocks noChangeAspect="1"/>
          </p:cNvPicPr>
          <p:nvPr/>
        </p:nvPicPr>
        <p:blipFill>
          <a:blip r:embed="rId4"/>
          <a:srcRect t="8238" b="5181"/>
          <a:stretch>
            <a:fillRect/>
          </a:stretch>
        </p:blipFill>
        <p:spPr>
          <a:xfrm>
            <a:off x="-1270" y="1764665"/>
            <a:ext cx="12866370" cy="715518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884150" y="1764665"/>
            <a:ext cx="2235200" cy="7183120"/>
          </a:xfrm>
          <a:prstGeom prst="rect">
            <a:avLst/>
          </a:prstGeom>
          <a:solidFill>
            <a:srgbClr val="E8E8E8"/>
          </a:solidFill>
          <a:ln w="15875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3220700" y="2033905"/>
            <a:ext cx="1566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站台层 效果图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2960985" y="2465705"/>
            <a:ext cx="20859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将站厅层的装饰风格</a:t>
            </a:r>
            <a:r>
              <a:rPr 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延续至站台层</a:t>
            </a:r>
            <a:r>
              <a:rPr 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，使站厅与站台空间效果完整统一。</a:t>
            </a:r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组合 327"/>
          <p:cNvGrpSpPr/>
          <p:nvPr/>
        </p:nvGrpSpPr>
        <p:grpSpPr>
          <a:xfrm>
            <a:off x="0" y="0"/>
            <a:ext cx="15153005" cy="9665970"/>
            <a:chOff x="0" y="1"/>
            <a:chExt cx="23863" cy="15222"/>
          </a:xfrm>
        </p:grpSpPr>
        <p:sp>
          <p:nvSpPr>
            <p:cNvPr id="329" name="矩形 328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0" name="直接连接符 329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车坊站方案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文本框 332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334" name="直接连接符 333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文本框 334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pic>
        <p:nvPicPr>
          <p:cNvPr id="31" name="图片 31" descr="E:\苏州8号线\工点单位\各家公示文件\苏州一建\2021.09.06-松涛街和车坊公示稿-修改--发总体\车坊\车坊站厅.jpg车坊站厅"/>
          <p:cNvPicPr>
            <a:picLocks noChangeAspect="1"/>
          </p:cNvPicPr>
          <p:nvPr/>
        </p:nvPicPr>
        <p:blipFill>
          <a:blip r:embed="rId4"/>
          <a:srcRect b="11101"/>
          <a:stretch>
            <a:fillRect/>
          </a:stretch>
        </p:blipFill>
        <p:spPr>
          <a:xfrm>
            <a:off x="0" y="1771650"/>
            <a:ext cx="12889230" cy="713232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888595" y="1764030"/>
            <a:ext cx="2235200" cy="7129780"/>
          </a:xfrm>
          <a:prstGeom prst="rect">
            <a:avLst/>
          </a:prstGeom>
          <a:solidFill>
            <a:srgbClr val="E8E8E8"/>
          </a:solidFill>
          <a:ln w="15875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3220700" y="2033905"/>
            <a:ext cx="1566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站厅层 效果图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2960985" y="2465705"/>
            <a:ext cx="2085975" cy="624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车坊站提取了整个工业园区的大环境特点，进行了一个全新的工业风格的设计。以亮白银的金属网和具有浓郁工业气息的科技蓝铝板相结合,把设计感极强的几何图形有规律地分布在整个站体空间里，镂空区域、金属网板、墙顶一体的金属实板，从虚至实完美结合，打造出了一个极具工业风格、极其炫酷的公共空间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材料使用：顶面采用白色的方通以及金属网板，局部采用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led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艺术灯具。柱面采用烤瓷铝板。墙面采用烤瓷铝板。地面选用性价比较高的花岗岩石材。</a:t>
            </a:r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组合 327"/>
          <p:cNvGrpSpPr/>
          <p:nvPr/>
        </p:nvGrpSpPr>
        <p:grpSpPr>
          <a:xfrm>
            <a:off x="0" y="0"/>
            <a:ext cx="15153005" cy="9665970"/>
            <a:chOff x="0" y="1"/>
            <a:chExt cx="23863" cy="15222"/>
          </a:xfrm>
        </p:grpSpPr>
        <p:sp>
          <p:nvSpPr>
            <p:cNvPr id="329" name="矩形 328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0" name="直接连接符 329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车坊站方案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文本框 332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334" name="直接连接符 333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文本框 334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pic>
        <p:nvPicPr>
          <p:cNvPr id="32" name="图片 32" descr="E:\苏州8号线\工点单位\各家公示文件\苏州一建\2021.09.06-松涛街和车坊公示稿-修改--发总体\车坊\车坊站台-改.jpg车坊站台-改"/>
          <p:cNvPicPr>
            <a:picLocks noChangeAspect="1"/>
          </p:cNvPicPr>
          <p:nvPr/>
        </p:nvPicPr>
        <p:blipFill>
          <a:blip r:embed="rId4"/>
          <a:srcRect b="11376"/>
          <a:stretch>
            <a:fillRect/>
          </a:stretch>
        </p:blipFill>
        <p:spPr>
          <a:xfrm>
            <a:off x="-1270" y="1764665"/>
            <a:ext cx="12866370" cy="71837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884150" y="1764665"/>
            <a:ext cx="2235200" cy="7183120"/>
          </a:xfrm>
          <a:prstGeom prst="rect">
            <a:avLst/>
          </a:prstGeom>
          <a:solidFill>
            <a:srgbClr val="E8E8E8"/>
          </a:solidFill>
          <a:ln w="15875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3220700" y="2033905"/>
            <a:ext cx="1566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站台层 效果图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2960985" y="2465705"/>
            <a:ext cx="20859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将站厅层的装饰风格</a:t>
            </a:r>
            <a:r>
              <a:rPr 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延续至站台层</a:t>
            </a:r>
            <a:r>
              <a:rPr 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，使站厅与站台空间效果完整统一。</a:t>
            </a:r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635" y="0"/>
            <a:ext cx="15153005" cy="9665970"/>
            <a:chOff x="0" y="1"/>
            <a:chExt cx="23863" cy="15222"/>
          </a:xfrm>
        </p:grpSpPr>
        <p:sp>
          <p:nvSpPr>
            <p:cNvPr id="2" name="矩形 1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8</a:t>
              </a: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号线线路主题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pic>
        <p:nvPicPr>
          <p:cNvPr id="3" name="图片 2" descr="C:\Users\Administrator\Desktop\QQ图片20210907103808.pngQQ图片2021090710380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012825"/>
            <a:ext cx="15119985" cy="8522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5" y="0"/>
            <a:ext cx="15153005" cy="9665970"/>
            <a:chOff x="0" y="1"/>
            <a:chExt cx="23863" cy="15222"/>
          </a:xfrm>
        </p:grpSpPr>
        <p:sp>
          <p:nvSpPr>
            <p:cNvPr id="5" name="矩形 4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8</a:t>
              </a: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号线线路设计风格与原则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pic>
        <p:nvPicPr>
          <p:cNvPr id="22" name="图片 21" descr="QQ图片202109071040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1097915"/>
            <a:ext cx="15119350" cy="8511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组合 327"/>
          <p:cNvGrpSpPr/>
          <p:nvPr/>
        </p:nvGrpSpPr>
        <p:grpSpPr>
          <a:xfrm>
            <a:off x="635" y="0"/>
            <a:ext cx="15153005" cy="9665970"/>
            <a:chOff x="0" y="1"/>
            <a:chExt cx="23863" cy="15222"/>
          </a:xfrm>
        </p:grpSpPr>
        <p:sp>
          <p:nvSpPr>
            <p:cNvPr id="329" name="矩形 328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0" name="直接连接符 329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8</a:t>
              </a: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号线标准站配色方案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文本框 332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334" name="直接连接符 333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文本框 334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sp>
        <p:nvSpPr>
          <p:cNvPr id="37" name="矩形 36"/>
          <p:cNvSpPr/>
          <p:nvPr/>
        </p:nvSpPr>
        <p:spPr>
          <a:xfrm>
            <a:off x="0" y="3841750"/>
            <a:ext cx="15120620" cy="3783330"/>
          </a:xfrm>
          <a:prstGeom prst="rect">
            <a:avLst/>
          </a:prstGeom>
          <a:solidFill>
            <a:srgbClr val="96D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90" dirty="0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960620" y="6798310"/>
            <a:ext cx="51917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defRPr/>
            </a:pPr>
            <a:r>
              <a:rPr lang="zh-CN" altLang="en-US" sz="1800" kern="0" dirty="0">
                <a:solidFill>
                  <a:schemeClr val="bg1"/>
                </a:solidFill>
                <a:cs typeface="微软雅黑" panose="020B0503020204020204" pitchFamily="34" charset="-122"/>
                <a:sym typeface="Arial" panose="020B0604020202020204" pitchFamily="34" charset="0"/>
              </a:rPr>
              <a:t>标准单柱站：</a:t>
            </a:r>
            <a:r>
              <a:rPr lang="en-US" altLang="zh-CN" sz="1800" kern="0" dirty="0">
                <a:solidFill>
                  <a:schemeClr val="bg1"/>
                </a:solidFill>
                <a:cs typeface="微软雅黑" panose="020B0503020204020204" pitchFamily="34" charset="-122"/>
                <a:sym typeface="Arial" panose="020B0604020202020204" pitchFamily="34" charset="0"/>
              </a:rPr>
              <a:t>12</a:t>
            </a:r>
            <a:r>
              <a:rPr lang="zh-CN" altLang="en-US" sz="1800" kern="0" dirty="0">
                <a:solidFill>
                  <a:schemeClr val="bg1"/>
                </a:solidFill>
                <a:cs typeface="微软雅黑" panose="020B0503020204020204" pitchFamily="34" charset="-122"/>
                <a:sym typeface="Arial" panose="020B0604020202020204" pitchFamily="34" charset="0"/>
              </a:rPr>
              <a:t>座</a:t>
            </a:r>
            <a:r>
              <a:rPr lang="en-US" altLang="zh-CN" sz="1800" kern="0" dirty="0">
                <a:solidFill>
                  <a:schemeClr val="bg1"/>
                </a:solidFill>
                <a:cs typeface="微软雅黑" panose="020B0503020204020204" pitchFamily="34" charset="-122"/>
                <a:sym typeface="Arial" panose="020B0604020202020204" pitchFamily="34" charset="0"/>
              </a:rPr>
              <a:t>    </a:t>
            </a:r>
          </a:p>
          <a:p>
            <a:pPr algn="ctr">
              <a:defRPr/>
            </a:pPr>
            <a:r>
              <a:rPr lang="en-US" altLang="zh-CN" sz="1800" kern="0" dirty="0">
                <a:solidFill>
                  <a:schemeClr val="bg1"/>
                </a:solidFill>
                <a:cs typeface="微软雅黑" panose="020B0503020204020204" pitchFamily="34" charset="-122"/>
                <a:sym typeface="Arial" panose="020B0604020202020204" pitchFamily="34" charset="0"/>
              </a:rPr>
              <a:t>  </a:t>
            </a:r>
            <a:r>
              <a:rPr lang="zh-CN" altLang="en-US" sz="1800" kern="0" dirty="0">
                <a:solidFill>
                  <a:schemeClr val="bg1"/>
                </a:solidFill>
                <a:cs typeface="微软雅黑" panose="020B0503020204020204" pitchFamily="34" charset="-122"/>
                <a:sym typeface="Arial" panose="020B0604020202020204" pitchFamily="34" charset="0"/>
              </a:rPr>
              <a:t>与既有线路换乘车站：</a:t>
            </a:r>
            <a:r>
              <a:rPr lang="en-US" altLang="zh-CN" sz="1800" kern="0" dirty="0">
                <a:solidFill>
                  <a:schemeClr val="bg1"/>
                </a:solidFill>
                <a:cs typeface="微软雅黑" panose="020B0503020204020204" pitchFamily="34" charset="-122"/>
                <a:sym typeface="Arial" panose="020B0604020202020204" pitchFamily="34" charset="0"/>
              </a:rPr>
              <a:t>7</a:t>
            </a:r>
            <a:r>
              <a:rPr lang="zh-CN" altLang="en-US" sz="1800" kern="0" dirty="0">
                <a:solidFill>
                  <a:schemeClr val="bg1"/>
                </a:solidFill>
                <a:cs typeface="微软雅黑" panose="020B0503020204020204" pitchFamily="34" charset="-122"/>
                <a:sym typeface="Arial" panose="020B0604020202020204" pitchFamily="34" charset="0"/>
              </a:rPr>
              <a:t>座</a:t>
            </a:r>
          </a:p>
        </p:txBody>
      </p:sp>
      <p:sp>
        <p:nvSpPr>
          <p:cNvPr id="160" name="椭圆 159"/>
          <p:cNvSpPr/>
          <p:nvPr/>
        </p:nvSpPr>
        <p:spPr>
          <a:xfrm>
            <a:off x="6129020" y="5575300"/>
            <a:ext cx="2780665" cy="965200"/>
          </a:xfrm>
          <a:prstGeom prst="ellipse">
            <a:avLst/>
          </a:prstGeom>
          <a:solidFill>
            <a:srgbClr val="B7E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90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  <p:sp>
        <p:nvSpPr>
          <p:cNvPr id="161" name="椭圆 160"/>
          <p:cNvSpPr/>
          <p:nvPr/>
        </p:nvSpPr>
        <p:spPr>
          <a:xfrm>
            <a:off x="6224905" y="5607685"/>
            <a:ext cx="2590165" cy="899160"/>
          </a:xfrm>
          <a:prstGeom prst="ellipse">
            <a:avLst/>
          </a:prstGeom>
          <a:solidFill>
            <a:srgbClr val="96D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90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  <p:sp>
        <p:nvSpPr>
          <p:cNvPr id="163" name="文本框 8"/>
          <p:cNvSpPr txBox="1"/>
          <p:nvPr/>
        </p:nvSpPr>
        <p:spPr>
          <a:xfrm>
            <a:off x="6337935" y="5803900"/>
            <a:ext cx="2395220" cy="557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defRPr/>
            </a:pPr>
            <a:r>
              <a:rPr lang="zh-CN" altLang="en-US" sz="3025" kern="0" dirty="0">
                <a:solidFill>
                  <a:schemeClr val="tx1">
                    <a:alpha val="23000"/>
                  </a:schemeClr>
                </a:solidFill>
                <a:cs typeface="微软雅黑" panose="020B0503020204020204" pitchFamily="34" charset="-122"/>
                <a:sym typeface="Arial" panose="020B0604020202020204" pitchFamily="34" charset="0"/>
              </a:rPr>
              <a:t>清新绿</a:t>
            </a:r>
            <a:endParaRPr lang="zh-CN" altLang="en-US" sz="3025" kern="0" dirty="0">
              <a:solidFill>
                <a:schemeClr val="tx1">
                  <a:alpha val="23000"/>
                </a:schemeClr>
              </a:solidFill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65" name="组合 164"/>
          <p:cNvGrpSpPr/>
          <p:nvPr/>
        </p:nvGrpSpPr>
        <p:grpSpPr>
          <a:xfrm>
            <a:off x="147955" y="2167001"/>
            <a:ext cx="15022559" cy="1917864"/>
            <a:chOff x="2191" y="3993"/>
            <a:chExt cx="19721" cy="2517"/>
          </a:xfrm>
        </p:grpSpPr>
        <p:sp>
          <p:nvSpPr>
            <p:cNvPr id="166" name="Rectangle 85"/>
            <p:cNvSpPr>
              <a:spLocks noChangeArrowheads="1"/>
            </p:cNvSpPr>
            <p:nvPr/>
          </p:nvSpPr>
          <p:spPr bwMode="auto">
            <a:xfrm flipH="1" flipV="1">
              <a:off x="2191" y="6325"/>
              <a:ext cx="19301" cy="63"/>
            </a:xfrm>
            <a:prstGeom prst="rect">
              <a:avLst/>
            </a:prstGeom>
            <a:solidFill>
              <a:srgbClr val="A19201"/>
            </a:solidFill>
            <a:ln>
              <a:noFill/>
            </a:ln>
          </p:spPr>
          <p:txBody>
            <a:bodyPr wrap="none" lIns="34270" tIns="17135" rIns="34270" bIns="17135" anchor="ctr"/>
            <a:lstStyle>
              <a:lvl1pPr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 sz="725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167" name="组合 179"/>
            <p:cNvGrpSpPr/>
            <p:nvPr/>
          </p:nvGrpSpPr>
          <p:grpSpPr bwMode="auto">
            <a:xfrm flipH="1" flipV="1">
              <a:off x="2318" y="6227"/>
              <a:ext cx="490" cy="260"/>
              <a:chOff x="3157170" y="7821613"/>
              <a:chExt cx="368306" cy="201612"/>
            </a:xfrm>
          </p:grpSpPr>
          <p:sp>
            <p:nvSpPr>
              <p:cNvPr id="168" name="Freeform 135"/>
              <p:cNvSpPr/>
              <p:nvPr/>
            </p:nvSpPr>
            <p:spPr bwMode="auto">
              <a:xfrm>
                <a:off x="3157170" y="7821613"/>
                <a:ext cx="368306" cy="201612"/>
              </a:xfrm>
              <a:custGeom>
                <a:avLst/>
                <a:gdLst>
                  <a:gd name="T0" fmla="*/ 2147483646 w 55"/>
                  <a:gd name="T1" fmla="*/ 2147483646 h 30"/>
                  <a:gd name="T2" fmla="*/ 2147483646 w 55"/>
                  <a:gd name="T3" fmla="*/ 2147483646 h 30"/>
                  <a:gd name="T4" fmla="*/ 2147483646 w 55"/>
                  <a:gd name="T5" fmla="*/ 0 h 30"/>
                  <a:gd name="T6" fmla="*/ 2147483646 w 55"/>
                  <a:gd name="T7" fmla="*/ 0 h 30"/>
                  <a:gd name="T8" fmla="*/ 0 w 55"/>
                  <a:gd name="T9" fmla="*/ 2147483646 h 30"/>
                  <a:gd name="T10" fmla="*/ 0 w 55"/>
                  <a:gd name="T11" fmla="*/ 2147483646 h 30"/>
                  <a:gd name="T12" fmla="*/ 2147483646 w 55"/>
                  <a:gd name="T13" fmla="*/ 2147483646 h 30"/>
                  <a:gd name="T14" fmla="*/ 2147483646 w 55"/>
                  <a:gd name="T15" fmla="*/ 2147483646 h 30"/>
                  <a:gd name="T16" fmla="*/ 2147483646 w 55"/>
                  <a:gd name="T17" fmla="*/ 2147483646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"/>
                  <a:gd name="T28" fmla="*/ 0 h 30"/>
                  <a:gd name="T29" fmla="*/ 55 w 55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" h="30">
                    <a:moveTo>
                      <a:pt x="55" y="15"/>
                    </a:moveTo>
                    <a:lnTo>
                      <a:pt x="55" y="14"/>
                    </a:lnTo>
                    <a:cubicBezTo>
                      <a:pt x="55" y="6"/>
                      <a:pt x="48" y="0"/>
                      <a:pt x="40" y="0"/>
                    </a:cubicBezTo>
                    <a:lnTo>
                      <a:pt x="15" y="0"/>
                    </a:lnTo>
                    <a:cubicBezTo>
                      <a:pt x="7" y="0"/>
                      <a:pt x="0" y="6"/>
                      <a:pt x="0" y="14"/>
                    </a:cubicBezTo>
                    <a:lnTo>
                      <a:pt x="0" y="15"/>
                    </a:lnTo>
                    <a:cubicBezTo>
                      <a:pt x="0" y="23"/>
                      <a:pt x="7" y="30"/>
                      <a:pt x="15" y="30"/>
                    </a:cubicBezTo>
                    <a:lnTo>
                      <a:pt x="40" y="30"/>
                    </a:lnTo>
                    <a:cubicBezTo>
                      <a:pt x="48" y="30"/>
                      <a:pt x="55" y="23"/>
                      <a:pt x="55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0">
                <a:solidFill>
                  <a:srgbClr val="A19201"/>
                </a:solidFill>
                <a:round/>
              </a:ln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169" name="Freeform 136"/>
              <p:cNvSpPr/>
              <p:nvPr/>
            </p:nvSpPr>
            <p:spPr bwMode="auto">
              <a:xfrm>
                <a:off x="3330685" y="7862175"/>
                <a:ext cx="157345" cy="143156"/>
              </a:xfrm>
              <a:custGeom>
                <a:avLst/>
                <a:gdLst>
                  <a:gd name="T0" fmla="*/ 2147483646 w 26"/>
                  <a:gd name="T1" fmla="*/ 2147483646 h 21"/>
                  <a:gd name="T2" fmla="*/ 2147483646 w 26"/>
                  <a:gd name="T3" fmla="*/ 2147483646 h 21"/>
                  <a:gd name="T4" fmla="*/ 2147483646 w 26"/>
                  <a:gd name="T5" fmla="*/ 2147483646 h 21"/>
                  <a:gd name="T6" fmla="*/ 2147483646 w 26"/>
                  <a:gd name="T7" fmla="*/ 2147483646 h 21"/>
                  <a:gd name="T8" fmla="*/ 2147483646 w 26"/>
                  <a:gd name="T9" fmla="*/ 2147483646 h 21"/>
                  <a:gd name="T10" fmla="*/ 2147483646 w 26"/>
                  <a:gd name="T11" fmla="*/ 2147483646 h 21"/>
                  <a:gd name="T12" fmla="*/ 2147483646 w 26"/>
                  <a:gd name="T13" fmla="*/ 2147483646 h 21"/>
                  <a:gd name="T14" fmla="*/ 2147483646 w 26"/>
                  <a:gd name="T15" fmla="*/ 2147483646 h 21"/>
                  <a:gd name="T16" fmla="*/ 2147483646 w 26"/>
                  <a:gd name="T17" fmla="*/ 2147483646 h 21"/>
                  <a:gd name="T18" fmla="*/ 2147483646 w 26"/>
                  <a:gd name="T19" fmla="*/ 2147483646 h 21"/>
                  <a:gd name="T20" fmla="*/ 0 w 26"/>
                  <a:gd name="T21" fmla="*/ 2147483646 h 21"/>
                  <a:gd name="T22" fmla="*/ 2147483646 w 26"/>
                  <a:gd name="T23" fmla="*/ 0 h 21"/>
                  <a:gd name="T24" fmla="*/ 2147483646 w 26"/>
                  <a:gd name="T25" fmla="*/ 0 h 21"/>
                  <a:gd name="T26" fmla="*/ 2147483646 w 26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6"/>
                  <a:gd name="T43" fmla="*/ 0 h 21"/>
                  <a:gd name="T44" fmla="*/ 26 w 26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6" h="21">
                    <a:moveTo>
                      <a:pt x="26" y="9"/>
                    </a:moveTo>
                    <a:cubicBezTo>
                      <a:pt x="26" y="14"/>
                      <a:pt x="22" y="18"/>
                      <a:pt x="17" y="18"/>
                    </a:cubicBezTo>
                    <a:lnTo>
                      <a:pt x="14" y="18"/>
                    </a:lnTo>
                    <a:lnTo>
                      <a:pt x="16" y="21"/>
                    </a:lnTo>
                    <a:lnTo>
                      <a:pt x="5" y="16"/>
                    </a:lnTo>
                    <a:lnTo>
                      <a:pt x="16" y="12"/>
                    </a:lnTo>
                    <a:lnTo>
                      <a:pt x="14" y="15"/>
                    </a:lnTo>
                    <a:lnTo>
                      <a:pt x="17" y="15"/>
                    </a:lnTo>
                    <a:cubicBezTo>
                      <a:pt x="20" y="15"/>
                      <a:pt x="23" y="12"/>
                      <a:pt x="23" y="9"/>
                    </a:cubicBezTo>
                    <a:cubicBezTo>
                      <a:pt x="23" y="6"/>
                      <a:pt x="20" y="3"/>
                      <a:pt x="17" y="3"/>
                    </a:cubicBezTo>
                    <a:lnTo>
                      <a:pt x="0" y="3"/>
                    </a:lnTo>
                    <a:cubicBezTo>
                      <a:pt x="1" y="2"/>
                      <a:pt x="2" y="1"/>
                      <a:pt x="3" y="0"/>
                    </a:cubicBezTo>
                    <a:lnTo>
                      <a:pt x="17" y="0"/>
                    </a:lnTo>
                    <a:cubicBezTo>
                      <a:pt x="22" y="0"/>
                      <a:pt x="26" y="4"/>
                      <a:pt x="26" y="9"/>
                    </a:cubicBezTo>
                    <a:close/>
                  </a:path>
                </a:pathLst>
              </a:custGeom>
              <a:solidFill>
                <a:srgbClr val="A192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170" name="Freeform 137"/>
              <p:cNvSpPr/>
              <p:nvPr/>
            </p:nvSpPr>
            <p:spPr bwMode="auto">
              <a:xfrm>
                <a:off x="3199748" y="7841895"/>
                <a:ext cx="161746" cy="145542"/>
              </a:xfrm>
              <a:custGeom>
                <a:avLst/>
                <a:gdLst>
                  <a:gd name="T0" fmla="*/ 0 w 27"/>
                  <a:gd name="T1" fmla="*/ 2147483646 h 21"/>
                  <a:gd name="T2" fmla="*/ 2147483646 w 27"/>
                  <a:gd name="T3" fmla="*/ 2147483646 h 21"/>
                  <a:gd name="T4" fmla="*/ 2147483646 w 27"/>
                  <a:gd name="T5" fmla="*/ 2147483646 h 21"/>
                  <a:gd name="T6" fmla="*/ 2147483646 w 27"/>
                  <a:gd name="T7" fmla="*/ 0 h 21"/>
                  <a:gd name="T8" fmla="*/ 2147483646 w 27"/>
                  <a:gd name="T9" fmla="*/ 2147483646 h 21"/>
                  <a:gd name="T10" fmla="*/ 2147483646 w 27"/>
                  <a:gd name="T11" fmla="*/ 2147483646 h 21"/>
                  <a:gd name="T12" fmla="*/ 2147483646 w 27"/>
                  <a:gd name="T13" fmla="*/ 2147483646 h 21"/>
                  <a:gd name="T14" fmla="*/ 2147483646 w 27"/>
                  <a:gd name="T15" fmla="*/ 2147483646 h 21"/>
                  <a:gd name="T16" fmla="*/ 2147483646 w 27"/>
                  <a:gd name="T17" fmla="*/ 2147483646 h 21"/>
                  <a:gd name="T18" fmla="*/ 2147483646 w 27"/>
                  <a:gd name="T19" fmla="*/ 2147483646 h 21"/>
                  <a:gd name="T20" fmla="*/ 2147483646 w 27"/>
                  <a:gd name="T21" fmla="*/ 2147483646 h 21"/>
                  <a:gd name="T22" fmla="*/ 2147483646 w 27"/>
                  <a:gd name="T23" fmla="*/ 2147483646 h 21"/>
                  <a:gd name="T24" fmla="*/ 2147483646 w 27"/>
                  <a:gd name="T25" fmla="*/ 2147483646 h 21"/>
                  <a:gd name="T26" fmla="*/ 0 w 27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7"/>
                  <a:gd name="T43" fmla="*/ 0 h 21"/>
                  <a:gd name="T44" fmla="*/ 27 w 27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7" h="21">
                    <a:moveTo>
                      <a:pt x="0" y="12"/>
                    </a:moveTo>
                    <a:cubicBezTo>
                      <a:pt x="0" y="7"/>
                      <a:pt x="5" y="3"/>
                      <a:pt x="10" y="3"/>
                    </a:cubicBezTo>
                    <a:lnTo>
                      <a:pt x="12" y="3"/>
                    </a:lnTo>
                    <a:lnTo>
                      <a:pt x="11" y="0"/>
                    </a:lnTo>
                    <a:lnTo>
                      <a:pt x="21" y="5"/>
                    </a:lnTo>
                    <a:lnTo>
                      <a:pt x="11" y="9"/>
                    </a:lnTo>
                    <a:lnTo>
                      <a:pt x="12" y="6"/>
                    </a:lnTo>
                    <a:lnTo>
                      <a:pt x="10" y="6"/>
                    </a:lnTo>
                    <a:cubicBezTo>
                      <a:pt x="6" y="6"/>
                      <a:pt x="4" y="9"/>
                      <a:pt x="4" y="12"/>
                    </a:cubicBezTo>
                    <a:cubicBezTo>
                      <a:pt x="4" y="15"/>
                      <a:pt x="6" y="18"/>
                      <a:pt x="10" y="18"/>
                    </a:cubicBezTo>
                    <a:lnTo>
                      <a:pt x="27" y="18"/>
                    </a:lnTo>
                    <a:cubicBezTo>
                      <a:pt x="26" y="19"/>
                      <a:pt x="24" y="20"/>
                      <a:pt x="23" y="21"/>
                    </a:cubicBezTo>
                    <a:lnTo>
                      <a:pt x="10" y="21"/>
                    </a:lnTo>
                    <a:cubicBezTo>
                      <a:pt x="5" y="21"/>
                      <a:pt x="0" y="17"/>
                      <a:pt x="0" y="12"/>
                    </a:cubicBezTo>
                    <a:close/>
                  </a:path>
                </a:pathLst>
              </a:custGeom>
              <a:solidFill>
                <a:srgbClr val="A192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171" name="Oval 98"/>
            <p:cNvSpPr>
              <a:spLocks noChangeArrowheads="1"/>
            </p:cNvSpPr>
            <p:nvPr/>
          </p:nvSpPr>
          <p:spPr bwMode="auto">
            <a:xfrm flipH="1" flipV="1">
              <a:off x="3122" y="6209"/>
              <a:ext cx="302" cy="2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A19201"/>
              </a:solidFill>
              <a:round/>
            </a:ln>
          </p:spPr>
          <p:txBody>
            <a:bodyPr wrap="none" anchor="ctr"/>
            <a:lstStyle>
              <a:lvl1pPr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725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73" name="Oval 98"/>
            <p:cNvSpPr>
              <a:spLocks noChangeArrowheads="1"/>
            </p:cNvSpPr>
            <p:nvPr/>
          </p:nvSpPr>
          <p:spPr bwMode="auto">
            <a:xfrm flipH="1" flipV="1">
              <a:off x="3767" y="6209"/>
              <a:ext cx="302" cy="295"/>
            </a:xfrm>
            <a:prstGeom prst="ellipse">
              <a:avLst/>
            </a:prstGeom>
            <a:solidFill>
              <a:srgbClr val="FF3F3F"/>
            </a:solidFill>
            <a:ln w="38100">
              <a:solidFill>
                <a:srgbClr val="A19201"/>
              </a:solidFill>
              <a:round/>
            </a:ln>
          </p:spPr>
          <p:txBody>
            <a:bodyPr wrap="none" anchor="ctr"/>
            <a:lstStyle>
              <a:lvl1pPr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725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175" name="组合 179"/>
            <p:cNvGrpSpPr/>
            <p:nvPr/>
          </p:nvGrpSpPr>
          <p:grpSpPr bwMode="auto">
            <a:xfrm flipH="1" flipV="1">
              <a:off x="4365" y="6227"/>
              <a:ext cx="490" cy="260"/>
              <a:chOff x="3157170" y="7821613"/>
              <a:chExt cx="368306" cy="201612"/>
            </a:xfrm>
          </p:grpSpPr>
          <p:sp>
            <p:nvSpPr>
              <p:cNvPr id="177" name="Freeform 135"/>
              <p:cNvSpPr/>
              <p:nvPr/>
            </p:nvSpPr>
            <p:spPr bwMode="auto">
              <a:xfrm>
                <a:off x="3157170" y="7821613"/>
                <a:ext cx="368306" cy="201612"/>
              </a:xfrm>
              <a:custGeom>
                <a:avLst/>
                <a:gdLst>
                  <a:gd name="T0" fmla="*/ 2147483646 w 55"/>
                  <a:gd name="T1" fmla="*/ 2147483646 h 30"/>
                  <a:gd name="T2" fmla="*/ 2147483646 w 55"/>
                  <a:gd name="T3" fmla="*/ 2147483646 h 30"/>
                  <a:gd name="T4" fmla="*/ 2147483646 w 55"/>
                  <a:gd name="T5" fmla="*/ 0 h 30"/>
                  <a:gd name="T6" fmla="*/ 2147483646 w 55"/>
                  <a:gd name="T7" fmla="*/ 0 h 30"/>
                  <a:gd name="T8" fmla="*/ 0 w 55"/>
                  <a:gd name="T9" fmla="*/ 2147483646 h 30"/>
                  <a:gd name="T10" fmla="*/ 0 w 55"/>
                  <a:gd name="T11" fmla="*/ 2147483646 h 30"/>
                  <a:gd name="T12" fmla="*/ 2147483646 w 55"/>
                  <a:gd name="T13" fmla="*/ 2147483646 h 30"/>
                  <a:gd name="T14" fmla="*/ 2147483646 w 55"/>
                  <a:gd name="T15" fmla="*/ 2147483646 h 30"/>
                  <a:gd name="T16" fmla="*/ 2147483646 w 55"/>
                  <a:gd name="T17" fmla="*/ 2147483646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"/>
                  <a:gd name="T28" fmla="*/ 0 h 30"/>
                  <a:gd name="T29" fmla="*/ 55 w 55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" h="30">
                    <a:moveTo>
                      <a:pt x="55" y="15"/>
                    </a:moveTo>
                    <a:lnTo>
                      <a:pt x="55" y="14"/>
                    </a:lnTo>
                    <a:cubicBezTo>
                      <a:pt x="55" y="6"/>
                      <a:pt x="48" y="0"/>
                      <a:pt x="40" y="0"/>
                    </a:cubicBezTo>
                    <a:lnTo>
                      <a:pt x="15" y="0"/>
                    </a:lnTo>
                    <a:cubicBezTo>
                      <a:pt x="7" y="0"/>
                      <a:pt x="0" y="6"/>
                      <a:pt x="0" y="14"/>
                    </a:cubicBezTo>
                    <a:lnTo>
                      <a:pt x="0" y="15"/>
                    </a:lnTo>
                    <a:cubicBezTo>
                      <a:pt x="0" y="23"/>
                      <a:pt x="7" y="30"/>
                      <a:pt x="15" y="30"/>
                    </a:cubicBezTo>
                    <a:lnTo>
                      <a:pt x="40" y="30"/>
                    </a:lnTo>
                    <a:cubicBezTo>
                      <a:pt x="48" y="30"/>
                      <a:pt x="55" y="23"/>
                      <a:pt x="55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0">
                <a:solidFill>
                  <a:srgbClr val="A19201"/>
                </a:solidFill>
                <a:round/>
              </a:ln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179" name="Freeform 136"/>
              <p:cNvSpPr/>
              <p:nvPr/>
            </p:nvSpPr>
            <p:spPr bwMode="auto">
              <a:xfrm>
                <a:off x="3330685" y="7862175"/>
                <a:ext cx="157345" cy="143156"/>
              </a:xfrm>
              <a:custGeom>
                <a:avLst/>
                <a:gdLst>
                  <a:gd name="T0" fmla="*/ 2147483646 w 26"/>
                  <a:gd name="T1" fmla="*/ 2147483646 h 21"/>
                  <a:gd name="T2" fmla="*/ 2147483646 w 26"/>
                  <a:gd name="T3" fmla="*/ 2147483646 h 21"/>
                  <a:gd name="T4" fmla="*/ 2147483646 w 26"/>
                  <a:gd name="T5" fmla="*/ 2147483646 h 21"/>
                  <a:gd name="T6" fmla="*/ 2147483646 w 26"/>
                  <a:gd name="T7" fmla="*/ 2147483646 h 21"/>
                  <a:gd name="T8" fmla="*/ 2147483646 w 26"/>
                  <a:gd name="T9" fmla="*/ 2147483646 h 21"/>
                  <a:gd name="T10" fmla="*/ 2147483646 w 26"/>
                  <a:gd name="T11" fmla="*/ 2147483646 h 21"/>
                  <a:gd name="T12" fmla="*/ 2147483646 w 26"/>
                  <a:gd name="T13" fmla="*/ 2147483646 h 21"/>
                  <a:gd name="T14" fmla="*/ 2147483646 w 26"/>
                  <a:gd name="T15" fmla="*/ 2147483646 h 21"/>
                  <a:gd name="T16" fmla="*/ 2147483646 w 26"/>
                  <a:gd name="T17" fmla="*/ 2147483646 h 21"/>
                  <a:gd name="T18" fmla="*/ 2147483646 w 26"/>
                  <a:gd name="T19" fmla="*/ 2147483646 h 21"/>
                  <a:gd name="T20" fmla="*/ 0 w 26"/>
                  <a:gd name="T21" fmla="*/ 2147483646 h 21"/>
                  <a:gd name="T22" fmla="*/ 2147483646 w 26"/>
                  <a:gd name="T23" fmla="*/ 0 h 21"/>
                  <a:gd name="T24" fmla="*/ 2147483646 w 26"/>
                  <a:gd name="T25" fmla="*/ 0 h 21"/>
                  <a:gd name="T26" fmla="*/ 2147483646 w 26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6"/>
                  <a:gd name="T43" fmla="*/ 0 h 21"/>
                  <a:gd name="T44" fmla="*/ 26 w 26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6" h="21">
                    <a:moveTo>
                      <a:pt x="26" y="9"/>
                    </a:moveTo>
                    <a:cubicBezTo>
                      <a:pt x="26" y="14"/>
                      <a:pt x="22" y="18"/>
                      <a:pt x="17" y="18"/>
                    </a:cubicBezTo>
                    <a:lnTo>
                      <a:pt x="14" y="18"/>
                    </a:lnTo>
                    <a:lnTo>
                      <a:pt x="16" y="21"/>
                    </a:lnTo>
                    <a:lnTo>
                      <a:pt x="5" y="16"/>
                    </a:lnTo>
                    <a:lnTo>
                      <a:pt x="16" y="12"/>
                    </a:lnTo>
                    <a:lnTo>
                      <a:pt x="14" y="15"/>
                    </a:lnTo>
                    <a:lnTo>
                      <a:pt x="17" y="15"/>
                    </a:lnTo>
                    <a:cubicBezTo>
                      <a:pt x="20" y="15"/>
                      <a:pt x="23" y="12"/>
                      <a:pt x="23" y="9"/>
                    </a:cubicBezTo>
                    <a:cubicBezTo>
                      <a:pt x="23" y="6"/>
                      <a:pt x="20" y="3"/>
                      <a:pt x="17" y="3"/>
                    </a:cubicBezTo>
                    <a:lnTo>
                      <a:pt x="0" y="3"/>
                    </a:lnTo>
                    <a:cubicBezTo>
                      <a:pt x="1" y="2"/>
                      <a:pt x="2" y="1"/>
                      <a:pt x="3" y="0"/>
                    </a:cubicBezTo>
                    <a:lnTo>
                      <a:pt x="17" y="0"/>
                    </a:lnTo>
                    <a:cubicBezTo>
                      <a:pt x="22" y="0"/>
                      <a:pt x="26" y="4"/>
                      <a:pt x="26" y="9"/>
                    </a:cubicBezTo>
                    <a:close/>
                  </a:path>
                </a:pathLst>
              </a:custGeom>
              <a:solidFill>
                <a:srgbClr val="A192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181" name="Freeform 137"/>
              <p:cNvSpPr/>
              <p:nvPr/>
            </p:nvSpPr>
            <p:spPr bwMode="auto">
              <a:xfrm>
                <a:off x="3199748" y="7841895"/>
                <a:ext cx="161746" cy="145542"/>
              </a:xfrm>
              <a:custGeom>
                <a:avLst/>
                <a:gdLst>
                  <a:gd name="T0" fmla="*/ 0 w 27"/>
                  <a:gd name="T1" fmla="*/ 2147483646 h 21"/>
                  <a:gd name="T2" fmla="*/ 2147483646 w 27"/>
                  <a:gd name="T3" fmla="*/ 2147483646 h 21"/>
                  <a:gd name="T4" fmla="*/ 2147483646 w 27"/>
                  <a:gd name="T5" fmla="*/ 2147483646 h 21"/>
                  <a:gd name="T6" fmla="*/ 2147483646 w 27"/>
                  <a:gd name="T7" fmla="*/ 0 h 21"/>
                  <a:gd name="T8" fmla="*/ 2147483646 w 27"/>
                  <a:gd name="T9" fmla="*/ 2147483646 h 21"/>
                  <a:gd name="T10" fmla="*/ 2147483646 w 27"/>
                  <a:gd name="T11" fmla="*/ 2147483646 h 21"/>
                  <a:gd name="T12" fmla="*/ 2147483646 w 27"/>
                  <a:gd name="T13" fmla="*/ 2147483646 h 21"/>
                  <a:gd name="T14" fmla="*/ 2147483646 w 27"/>
                  <a:gd name="T15" fmla="*/ 2147483646 h 21"/>
                  <a:gd name="T16" fmla="*/ 2147483646 w 27"/>
                  <a:gd name="T17" fmla="*/ 2147483646 h 21"/>
                  <a:gd name="T18" fmla="*/ 2147483646 w 27"/>
                  <a:gd name="T19" fmla="*/ 2147483646 h 21"/>
                  <a:gd name="T20" fmla="*/ 2147483646 w 27"/>
                  <a:gd name="T21" fmla="*/ 2147483646 h 21"/>
                  <a:gd name="T22" fmla="*/ 2147483646 w 27"/>
                  <a:gd name="T23" fmla="*/ 2147483646 h 21"/>
                  <a:gd name="T24" fmla="*/ 2147483646 w 27"/>
                  <a:gd name="T25" fmla="*/ 2147483646 h 21"/>
                  <a:gd name="T26" fmla="*/ 0 w 27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7"/>
                  <a:gd name="T43" fmla="*/ 0 h 21"/>
                  <a:gd name="T44" fmla="*/ 27 w 27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7" h="21">
                    <a:moveTo>
                      <a:pt x="0" y="12"/>
                    </a:moveTo>
                    <a:cubicBezTo>
                      <a:pt x="0" y="7"/>
                      <a:pt x="5" y="3"/>
                      <a:pt x="10" y="3"/>
                    </a:cubicBezTo>
                    <a:lnTo>
                      <a:pt x="12" y="3"/>
                    </a:lnTo>
                    <a:lnTo>
                      <a:pt x="11" y="0"/>
                    </a:lnTo>
                    <a:lnTo>
                      <a:pt x="21" y="5"/>
                    </a:lnTo>
                    <a:lnTo>
                      <a:pt x="11" y="9"/>
                    </a:lnTo>
                    <a:lnTo>
                      <a:pt x="12" y="6"/>
                    </a:lnTo>
                    <a:lnTo>
                      <a:pt x="10" y="6"/>
                    </a:lnTo>
                    <a:cubicBezTo>
                      <a:pt x="6" y="6"/>
                      <a:pt x="4" y="9"/>
                      <a:pt x="4" y="12"/>
                    </a:cubicBezTo>
                    <a:cubicBezTo>
                      <a:pt x="4" y="15"/>
                      <a:pt x="6" y="18"/>
                      <a:pt x="10" y="18"/>
                    </a:cubicBezTo>
                    <a:lnTo>
                      <a:pt x="27" y="18"/>
                    </a:lnTo>
                    <a:cubicBezTo>
                      <a:pt x="26" y="19"/>
                      <a:pt x="24" y="20"/>
                      <a:pt x="23" y="21"/>
                    </a:cubicBezTo>
                    <a:lnTo>
                      <a:pt x="10" y="21"/>
                    </a:lnTo>
                    <a:cubicBezTo>
                      <a:pt x="5" y="21"/>
                      <a:pt x="0" y="17"/>
                      <a:pt x="0" y="12"/>
                    </a:cubicBezTo>
                    <a:close/>
                  </a:path>
                </a:pathLst>
              </a:custGeom>
              <a:solidFill>
                <a:srgbClr val="A192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183" name="Oval 98"/>
            <p:cNvSpPr>
              <a:spLocks noChangeArrowheads="1"/>
            </p:cNvSpPr>
            <p:nvPr/>
          </p:nvSpPr>
          <p:spPr bwMode="auto">
            <a:xfrm flipH="1" flipV="1">
              <a:off x="5169" y="6209"/>
              <a:ext cx="302" cy="2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A19201"/>
              </a:solidFill>
              <a:round/>
            </a:ln>
          </p:spPr>
          <p:txBody>
            <a:bodyPr wrap="none" anchor="ctr"/>
            <a:lstStyle>
              <a:lvl1pPr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725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85" name="Oval 98"/>
            <p:cNvSpPr>
              <a:spLocks noChangeArrowheads="1"/>
            </p:cNvSpPr>
            <p:nvPr/>
          </p:nvSpPr>
          <p:spPr bwMode="auto">
            <a:xfrm flipH="1" flipV="1">
              <a:off x="5814" y="6209"/>
              <a:ext cx="302" cy="2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A19201"/>
              </a:solidFill>
              <a:round/>
            </a:ln>
          </p:spPr>
          <p:txBody>
            <a:bodyPr wrap="none" anchor="ctr"/>
            <a:lstStyle>
              <a:lvl1pPr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725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87" name="Oval 98"/>
            <p:cNvSpPr>
              <a:spLocks noChangeArrowheads="1"/>
            </p:cNvSpPr>
            <p:nvPr/>
          </p:nvSpPr>
          <p:spPr bwMode="auto">
            <a:xfrm flipH="1" flipV="1">
              <a:off x="7237" y="6209"/>
              <a:ext cx="302" cy="29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A19201"/>
              </a:solidFill>
              <a:round/>
            </a:ln>
          </p:spPr>
          <p:txBody>
            <a:bodyPr wrap="none" anchor="ctr"/>
            <a:lstStyle>
              <a:lvl1pPr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725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89" name="Oval 98"/>
            <p:cNvSpPr>
              <a:spLocks noChangeArrowheads="1"/>
            </p:cNvSpPr>
            <p:nvPr/>
          </p:nvSpPr>
          <p:spPr bwMode="auto">
            <a:xfrm flipH="1" flipV="1">
              <a:off x="7882" y="6209"/>
              <a:ext cx="302" cy="2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A19201"/>
              </a:solidFill>
              <a:round/>
            </a:ln>
          </p:spPr>
          <p:txBody>
            <a:bodyPr wrap="none" anchor="ctr"/>
            <a:lstStyle>
              <a:lvl1pPr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725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191" name="组合 179"/>
            <p:cNvGrpSpPr/>
            <p:nvPr/>
          </p:nvGrpSpPr>
          <p:grpSpPr bwMode="auto">
            <a:xfrm flipH="1" flipV="1">
              <a:off x="9965" y="6227"/>
              <a:ext cx="490" cy="260"/>
              <a:chOff x="3157170" y="7821613"/>
              <a:chExt cx="368306" cy="201612"/>
            </a:xfrm>
          </p:grpSpPr>
          <p:sp>
            <p:nvSpPr>
              <p:cNvPr id="193" name="Freeform 135"/>
              <p:cNvSpPr/>
              <p:nvPr/>
            </p:nvSpPr>
            <p:spPr bwMode="auto">
              <a:xfrm>
                <a:off x="3157170" y="7821613"/>
                <a:ext cx="368306" cy="201612"/>
              </a:xfrm>
              <a:custGeom>
                <a:avLst/>
                <a:gdLst>
                  <a:gd name="T0" fmla="*/ 2147483646 w 55"/>
                  <a:gd name="T1" fmla="*/ 2147483646 h 30"/>
                  <a:gd name="T2" fmla="*/ 2147483646 w 55"/>
                  <a:gd name="T3" fmla="*/ 2147483646 h 30"/>
                  <a:gd name="T4" fmla="*/ 2147483646 w 55"/>
                  <a:gd name="T5" fmla="*/ 0 h 30"/>
                  <a:gd name="T6" fmla="*/ 2147483646 w 55"/>
                  <a:gd name="T7" fmla="*/ 0 h 30"/>
                  <a:gd name="T8" fmla="*/ 0 w 55"/>
                  <a:gd name="T9" fmla="*/ 2147483646 h 30"/>
                  <a:gd name="T10" fmla="*/ 0 w 55"/>
                  <a:gd name="T11" fmla="*/ 2147483646 h 30"/>
                  <a:gd name="T12" fmla="*/ 2147483646 w 55"/>
                  <a:gd name="T13" fmla="*/ 2147483646 h 30"/>
                  <a:gd name="T14" fmla="*/ 2147483646 w 55"/>
                  <a:gd name="T15" fmla="*/ 2147483646 h 30"/>
                  <a:gd name="T16" fmla="*/ 2147483646 w 55"/>
                  <a:gd name="T17" fmla="*/ 2147483646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"/>
                  <a:gd name="T28" fmla="*/ 0 h 30"/>
                  <a:gd name="T29" fmla="*/ 55 w 55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" h="30">
                    <a:moveTo>
                      <a:pt x="55" y="15"/>
                    </a:moveTo>
                    <a:lnTo>
                      <a:pt x="55" y="14"/>
                    </a:lnTo>
                    <a:cubicBezTo>
                      <a:pt x="55" y="6"/>
                      <a:pt x="48" y="0"/>
                      <a:pt x="40" y="0"/>
                    </a:cubicBezTo>
                    <a:lnTo>
                      <a:pt x="15" y="0"/>
                    </a:lnTo>
                    <a:cubicBezTo>
                      <a:pt x="7" y="0"/>
                      <a:pt x="0" y="6"/>
                      <a:pt x="0" y="14"/>
                    </a:cubicBezTo>
                    <a:lnTo>
                      <a:pt x="0" y="15"/>
                    </a:lnTo>
                    <a:cubicBezTo>
                      <a:pt x="0" y="23"/>
                      <a:pt x="7" y="30"/>
                      <a:pt x="15" y="30"/>
                    </a:cubicBezTo>
                    <a:lnTo>
                      <a:pt x="40" y="30"/>
                    </a:lnTo>
                    <a:cubicBezTo>
                      <a:pt x="48" y="30"/>
                      <a:pt x="55" y="23"/>
                      <a:pt x="55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0">
                <a:solidFill>
                  <a:srgbClr val="A19201"/>
                </a:solidFill>
                <a:round/>
              </a:ln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195" name="Freeform 136"/>
              <p:cNvSpPr/>
              <p:nvPr/>
            </p:nvSpPr>
            <p:spPr bwMode="auto">
              <a:xfrm>
                <a:off x="3330685" y="7862175"/>
                <a:ext cx="157345" cy="143156"/>
              </a:xfrm>
              <a:custGeom>
                <a:avLst/>
                <a:gdLst>
                  <a:gd name="T0" fmla="*/ 2147483646 w 26"/>
                  <a:gd name="T1" fmla="*/ 2147483646 h 21"/>
                  <a:gd name="T2" fmla="*/ 2147483646 w 26"/>
                  <a:gd name="T3" fmla="*/ 2147483646 h 21"/>
                  <a:gd name="T4" fmla="*/ 2147483646 w 26"/>
                  <a:gd name="T5" fmla="*/ 2147483646 h 21"/>
                  <a:gd name="T6" fmla="*/ 2147483646 w 26"/>
                  <a:gd name="T7" fmla="*/ 2147483646 h 21"/>
                  <a:gd name="T8" fmla="*/ 2147483646 w 26"/>
                  <a:gd name="T9" fmla="*/ 2147483646 h 21"/>
                  <a:gd name="T10" fmla="*/ 2147483646 w 26"/>
                  <a:gd name="T11" fmla="*/ 2147483646 h 21"/>
                  <a:gd name="T12" fmla="*/ 2147483646 w 26"/>
                  <a:gd name="T13" fmla="*/ 2147483646 h 21"/>
                  <a:gd name="T14" fmla="*/ 2147483646 w 26"/>
                  <a:gd name="T15" fmla="*/ 2147483646 h 21"/>
                  <a:gd name="T16" fmla="*/ 2147483646 w 26"/>
                  <a:gd name="T17" fmla="*/ 2147483646 h 21"/>
                  <a:gd name="T18" fmla="*/ 2147483646 w 26"/>
                  <a:gd name="T19" fmla="*/ 2147483646 h 21"/>
                  <a:gd name="T20" fmla="*/ 0 w 26"/>
                  <a:gd name="T21" fmla="*/ 2147483646 h 21"/>
                  <a:gd name="T22" fmla="*/ 2147483646 w 26"/>
                  <a:gd name="T23" fmla="*/ 0 h 21"/>
                  <a:gd name="T24" fmla="*/ 2147483646 w 26"/>
                  <a:gd name="T25" fmla="*/ 0 h 21"/>
                  <a:gd name="T26" fmla="*/ 2147483646 w 26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6"/>
                  <a:gd name="T43" fmla="*/ 0 h 21"/>
                  <a:gd name="T44" fmla="*/ 26 w 26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6" h="21">
                    <a:moveTo>
                      <a:pt x="26" y="9"/>
                    </a:moveTo>
                    <a:cubicBezTo>
                      <a:pt x="26" y="14"/>
                      <a:pt x="22" y="18"/>
                      <a:pt x="17" y="18"/>
                    </a:cubicBezTo>
                    <a:lnTo>
                      <a:pt x="14" y="18"/>
                    </a:lnTo>
                    <a:lnTo>
                      <a:pt x="16" y="21"/>
                    </a:lnTo>
                    <a:lnTo>
                      <a:pt x="5" y="16"/>
                    </a:lnTo>
                    <a:lnTo>
                      <a:pt x="16" y="12"/>
                    </a:lnTo>
                    <a:lnTo>
                      <a:pt x="14" y="15"/>
                    </a:lnTo>
                    <a:lnTo>
                      <a:pt x="17" y="15"/>
                    </a:lnTo>
                    <a:cubicBezTo>
                      <a:pt x="20" y="15"/>
                      <a:pt x="23" y="12"/>
                      <a:pt x="23" y="9"/>
                    </a:cubicBezTo>
                    <a:cubicBezTo>
                      <a:pt x="23" y="6"/>
                      <a:pt x="20" y="3"/>
                      <a:pt x="17" y="3"/>
                    </a:cubicBezTo>
                    <a:lnTo>
                      <a:pt x="0" y="3"/>
                    </a:lnTo>
                    <a:cubicBezTo>
                      <a:pt x="1" y="2"/>
                      <a:pt x="2" y="1"/>
                      <a:pt x="3" y="0"/>
                    </a:cubicBezTo>
                    <a:lnTo>
                      <a:pt x="17" y="0"/>
                    </a:lnTo>
                    <a:cubicBezTo>
                      <a:pt x="22" y="0"/>
                      <a:pt x="26" y="4"/>
                      <a:pt x="26" y="9"/>
                    </a:cubicBezTo>
                    <a:close/>
                  </a:path>
                </a:pathLst>
              </a:custGeom>
              <a:solidFill>
                <a:srgbClr val="A192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197" name="Freeform 137"/>
              <p:cNvSpPr/>
              <p:nvPr/>
            </p:nvSpPr>
            <p:spPr bwMode="auto">
              <a:xfrm>
                <a:off x="3199748" y="7841895"/>
                <a:ext cx="161746" cy="145542"/>
              </a:xfrm>
              <a:custGeom>
                <a:avLst/>
                <a:gdLst>
                  <a:gd name="T0" fmla="*/ 0 w 27"/>
                  <a:gd name="T1" fmla="*/ 2147483646 h 21"/>
                  <a:gd name="T2" fmla="*/ 2147483646 w 27"/>
                  <a:gd name="T3" fmla="*/ 2147483646 h 21"/>
                  <a:gd name="T4" fmla="*/ 2147483646 w 27"/>
                  <a:gd name="T5" fmla="*/ 2147483646 h 21"/>
                  <a:gd name="T6" fmla="*/ 2147483646 w 27"/>
                  <a:gd name="T7" fmla="*/ 0 h 21"/>
                  <a:gd name="T8" fmla="*/ 2147483646 w 27"/>
                  <a:gd name="T9" fmla="*/ 2147483646 h 21"/>
                  <a:gd name="T10" fmla="*/ 2147483646 w 27"/>
                  <a:gd name="T11" fmla="*/ 2147483646 h 21"/>
                  <a:gd name="T12" fmla="*/ 2147483646 w 27"/>
                  <a:gd name="T13" fmla="*/ 2147483646 h 21"/>
                  <a:gd name="T14" fmla="*/ 2147483646 w 27"/>
                  <a:gd name="T15" fmla="*/ 2147483646 h 21"/>
                  <a:gd name="T16" fmla="*/ 2147483646 w 27"/>
                  <a:gd name="T17" fmla="*/ 2147483646 h 21"/>
                  <a:gd name="T18" fmla="*/ 2147483646 w 27"/>
                  <a:gd name="T19" fmla="*/ 2147483646 h 21"/>
                  <a:gd name="T20" fmla="*/ 2147483646 w 27"/>
                  <a:gd name="T21" fmla="*/ 2147483646 h 21"/>
                  <a:gd name="T22" fmla="*/ 2147483646 w 27"/>
                  <a:gd name="T23" fmla="*/ 2147483646 h 21"/>
                  <a:gd name="T24" fmla="*/ 2147483646 w 27"/>
                  <a:gd name="T25" fmla="*/ 2147483646 h 21"/>
                  <a:gd name="T26" fmla="*/ 0 w 27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7"/>
                  <a:gd name="T43" fmla="*/ 0 h 21"/>
                  <a:gd name="T44" fmla="*/ 27 w 27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7" h="21">
                    <a:moveTo>
                      <a:pt x="0" y="12"/>
                    </a:moveTo>
                    <a:cubicBezTo>
                      <a:pt x="0" y="7"/>
                      <a:pt x="5" y="3"/>
                      <a:pt x="10" y="3"/>
                    </a:cubicBezTo>
                    <a:lnTo>
                      <a:pt x="12" y="3"/>
                    </a:lnTo>
                    <a:lnTo>
                      <a:pt x="11" y="0"/>
                    </a:lnTo>
                    <a:lnTo>
                      <a:pt x="21" y="5"/>
                    </a:lnTo>
                    <a:lnTo>
                      <a:pt x="11" y="9"/>
                    </a:lnTo>
                    <a:lnTo>
                      <a:pt x="12" y="6"/>
                    </a:lnTo>
                    <a:lnTo>
                      <a:pt x="10" y="6"/>
                    </a:lnTo>
                    <a:cubicBezTo>
                      <a:pt x="6" y="6"/>
                      <a:pt x="4" y="9"/>
                      <a:pt x="4" y="12"/>
                    </a:cubicBezTo>
                    <a:cubicBezTo>
                      <a:pt x="4" y="15"/>
                      <a:pt x="6" y="18"/>
                      <a:pt x="10" y="18"/>
                    </a:cubicBezTo>
                    <a:lnTo>
                      <a:pt x="27" y="18"/>
                    </a:lnTo>
                    <a:cubicBezTo>
                      <a:pt x="26" y="19"/>
                      <a:pt x="24" y="20"/>
                      <a:pt x="23" y="21"/>
                    </a:cubicBezTo>
                    <a:lnTo>
                      <a:pt x="10" y="21"/>
                    </a:lnTo>
                    <a:cubicBezTo>
                      <a:pt x="5" y="21"/>
                      <a:pt x="0" y="17"/>
                      <a:pt x="0" y="12"/>
                    </a:cubicBezTo>
                    <a:close/>
                  </a:path>
                </a:pathLst>
              </a:custGeom>
              <a:solidFill>
                <a:srgbClr val="A192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199" name="Oval 98"/>
            <p:cNvSpPr>
              <a:spLocks noChangeArrowheads="1"/>
            </p:cNvSpPr>
            <p:nvPr/>
          </p:nvSpPr>
          <p:spPr bwMode="auto">
            <a:xfrm flipH="1" flipV="1">
              <a:off x="10769" y="6209"/>
              <a:ext cx="302" cy="2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A19201"/>
              </a:solidFill>
              <a:round/>
            </a:ln>
          </p:spPr>
          <p:txBody>
            <a:bodyPr wrap="none" anchor="ctr"/>
            <a:lstStyle>
              <a:lvl1pPr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725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04" name="Oval 98"/>
            <p:cNvSpPr>
              <a:spLocks noChangeArrowheads="1"/>
            </p:cNvSpPr>
            <p:nvPr/>
          </p:nvSpPr>
          <p:spPr bwMode="auto">
            <a:xfrm flipH="1" flipV="1">
              <a:off x="11394" y="6209"/>
              <a:ext cx="302" cy="29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A19201"/>
              </a:solidFill>
              <a:round/>
            </a:ln>
          </p:spPr>
          <p:txBody>
            <a:bodyPr wrap="none" anchor="ctr"/>
            <a:lstStyle>
              <a:lvl1pPr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725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06" name="Oval 98"/>
            <p:cNvSpPr>
              <a:spLocks noChangeArrowheads="1"/>
            </p:cNvSpPr>
            <p:nvPr/>
          </p:nvSpPr>
          <p:spPr bwMode="auto">
            <a:xfrm flipH="1" flipV="1">
              <a:off x="12018" y="6209"/>
              <a:ext cx="302" cy="29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A19201"/>
              </a:solidFill>
              <a:round/>
            </a:ln>
          </p:spPr>
          <p:txBody>
            <a:bodyPr wrap="none" anchor="ctr"/>
            <a:lstStyle>
              <a:lvl1pPr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725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210" name="组合 179"/>
            <p:cNvGrpSpPr/>
            <p:nvPr/>
          </p:nvGrpSpPr>
          <p:grpSpPr bwMode="auto">
            <a:xfrm flipH="1" flipV="1">
              <a:off x="12622" y="6227"/>
              <a:ext cx="490" cy="260"/>
              <a:chOff x="3157170" y="7821613"/>
              <a:chExt cx="368306" cy="201612"/>
            </a:xfrm>
          </p:grpSpPr>
          <p:sp>
            <p:nvSpPr>
              <p:cNvPr id="211" name="Freeform 135"/>
              <p:cNvSpPr/>
              <p:nvPr/>
            </p:nvSpPr>
            <p:spPr bwMode="auto">
              <a:xfrm>
                <a:off x="3157170" y="7821613"/>
                <a:ext cx="368306" cy="201612"/>
              </a:xfrm>
              <a:custGeom>
                <a:avLst/>
                <a:gdLst>
                  <a:gd name="T0" fmla="*/ 2147483646 w 55"/>
                  <a:gd name="T1" fmla="*/ 2147483646 h 30"/>
                  <a:gd name="T2" fmla="*/ 2147483646 w 55"/>
                  <a:gd name="T3" fmla="*/ 2147483646 h 30"/>
                  <a:gd name="T4" fmla="*/ 2147483646 w 55"/>
                  <a:gd name="T5" fmla="*/ 0 h 30"/>
                  <a:gd name="T6" fmla="*/ 2147483646 w 55"/>
                  <a:gd name="T7" fmla="*/ 0 h 30"/>
                  <a:gd name="T8" fmla="*/ 0 w 55"/>
                  <a:gd name="T9" fmla="*/ 2147483646 h 30"/>
                  <a:gd name="T10" fmla="*/ 0 w 55"/>
                  <a:gd name="T11" fmla="*/ 2147483646 h 30"/>
                  <a:gd name="T12" fmla="*/ 2147483646 w 55"/>
                  <a:gd name="T13" fmla="*/ 2147483646 h 30"/>
                  <a:gd name="T14" fmla="*/ 2147483646 w 55"/>
                  <a:gd name="T15" fmla="*/ 2147483646 h 30"/>
                  <a:gd name="T16" fmla="*/ 2147483646 w 55"/>
                  <a:gd name="T17" fmla="*/ 2147483646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"/>
                  <a:gd name="T28" fmla="*/ 0 h 30"/>
                  <a:gd name="T29" fmla="*/ 55 w 55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" h="30">
                    <a:moveTo>
                      <a:pt x="55" y="15"/>
                    </a:moveTo>
                    <a:lnTo>
                      <a:pt x="55" y="14"/>
                    </a:lnTo>
                    <a:cubicBezTo>
                      <a:pt x="55" y="6"/>
                      <a:pt x="48" y="0"/>
                      <a:pt x="40" y="0"/>
                    </a:cubicBezTo>
                    <a:lnTo>
                      <a:pt x="15" y="0"/>
                    </a:lnTo>
                    <a:cubicBezTo>
                      <a:pt x="7" y="0"/>
                      <a:pt x="0" y="6"/>
                      <a:pt x="0" y="14"/>
                    </a:cubicBezTo>
                    <a:lnTo>
                      <a:pt x="0" y="15"/>
                    </a:lnTo>
                    <a:cubicBezTo>
                      <a:pt x="0" y="23"/>
                      <a:pt x="7" y="30"/>
                      <a:pt x="15" y="30"/>
                    </a:cubicBezTo>
                    <a:lnTo>
                      <a:pt x="40" y="30"/>
                    </a:lnTo>
                    <a:cubicBezTo>
                      <a:pt x="48" y="30"/>
                      <a:pt x="55" y="23"/>
                      <a:pt x="55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0">
                <a:solidFill>
                  <a:srgbClr val="A19201"/>
                </a:solidFill>
                <a:round/>
              </a:ln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12" name="Freeform 136"/>
              <p:cNvSpPr/>
              <p:nvPr/>
            </p:nvSpPr>
            <p:spPr bwMode="auto">
              <a:xfrm>
                <a:off x="3330685" y="7862175"/>
                <a:ext cx="157345" cy="143156"/>
              </a:xfrm>
              <a:custGeom>
                <a:avLst/>
                <a:gdLst>
                  <a:gd name="T0" fmla="*/ 2147483646 w 26"/>
                  <a:gd name="T1" fmla="*/ 2147483646 h 21"/>
                  <a:gd name="T2" fmla="*/ 2147483646 w 26"/>
                  <a:gd name="T3" fmla="*/ 2147483646 h 21"/>
                  <a:gd name="T4" fmla="*/ 2147483646 w 26"/>
                  <a:gd name="T5" fmla="*/ 2147483646 h 21"/>
                  <a:gd name="T6" fmla="*/ 2147483646 w 26"/>
                  <a:gd name="T7" fmla="*/ 2147483646 h 21"/>
                  <a:gd name="T8" fmla="*/ 2147483646 w 26"/>
                  <a:gd name="T9" fmla="*/ 2147483646 h 21"/>
                  <a:gd name="T10" fmla="*/ 2147483646 w 26"/>
                  <a:gd name="T11" fmla="*/ 2147483646 h 21"/>
                  <a:gd name="T12" fmla="*/ 2147483646 w 26"/>
                  <a:gd name="T13" fmla="*/ 2147483646 h 21"/>
                  <a:gd name="T14" fmla="*/ 2147483646 w 26"/>
                  <a:gd name="T15" fmla="*/ 2147483646 h 21"/>
                  <a:gd name="T16" fmla="*/ 2147483646 w 26"/>
                  <a:gd name="T17" fmla="*/ 2147483646 h 21"/>
                  <a:gd name="T18" fmla="*/ 2147483646 w 26"/>
                  <a:gd name="T19" fmla="*/ 2147483646 h 21"/>
                  <a:gd name="T20" fmla="*/ 0 w 26"/>
                  <a:gd name="T21" fmla="*/ 2147483646 h 21"/>
                  <a:gd name="T22" fmla="*/ 2147483646 w 26"/>
                  <a:gd name="T23" fmla="*/ 0 h 21"/>
                  <a:gd name="T24" fmla="*/ 2147483646 w 26"/>
                  <a:gd name="T25" fmla="*/ 0 h 21"/>
                  <a:gd name="T26" fmla="*/ 2147483646 w 26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6"/>
                  <a:gd name="T43" fmla="*/ 0 h 21"/>
                  <a:gd name="T44" fmla="*/ 26 w 26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6" h="21">
                    <a:moveTo>
                      <a:pt x="26" y="9"/>
                    </a:moveTo>
                    <a:cubicBezTo>
                      <a:pt x="26" y="14"/>
                      <a:pt x="22" y="18"/>
                      <a:pt x="17" y="18"/>
                    </a:cubicBezTo>
                    <a:lnTo>
                      <a:pt x="14" y="18"/>
                    </a:lnTo>
                    <a:lnTo>
                      <a:pt x="16" y="21"/>
                    </a:lnTo>
                    <a:lnTo>
                      <a:pt x="5" y="16"/>
                    </a:lnTo>
                    <a:lnTo>
                      <a:pt x="16" y="12"/>
                    </a:lnTo>
                    <a:lnTo>
                      <a:pt x="14" y="15"/>
                    </a:lnTo>
                    <a:lnTo>
                      <a:pt x="17" y="15"/>
                    </a:lnTo>
                    <a:cubicBezTo>
                      <a:pt x="20" y="15"/>
                      <a:pt x="23" y="12"/>
                      <a:pt x="23" y="9"/>
                    </a:cubicBezTo>
                    <a:cubicBezTo>
                      <a:pt x="23" y="6"/>
                      <a:pt x="20" y="3"/>
                      <a:pt x="17" y="3"/>
                    </a:cubicBezTo>
                    <a:lnTo>
                      <a:pt x="0" y="3"/>
                    </a:lnTo>
                    <a:cubicBezTo>
                      <a:pt x="1" y="2"/>
                      <a:pt x="2" y="1"/>
                      <a:pt x="3" y="0"/>
                    </a:cubicBezTo>
                    <a:lnTo>
                      <a:pt x="17" y="0"/>
                    </a:lnTo>
                    <a:cubicBezTo>
                      <a:pt x="22" y="0"/>
                      <a:pt x="26" y="4"/>
                      <a:pt x="26" y="9"/>
                    </a:cubicBezTo>
                    <a:close/>
                  </a:path>
                </a:pathLst>
              </a:custGeom>
              <a:solidFill>
                <a:srgbClr val="A192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13" name="Freeform 137"/>
              <p:cNvSpPr/>
              <p:nvPr/>
            </p:nvSpPr>
            <p:spPr bwMode="auto">
              <a:xfrm>
                <a:off x="3199748" y="7841895"/>
                <a:ext cx="161746" cy="145542"/>
              </a:xfrm>
              <a:custGeom>
                <a:avLst/>
                <a:gdLst>
                  <a:gd name="T0" fmla="*/ 0 w 27"/>
                  <a:gd name="T1" fmla="*/ 2147483646 h 21"/>
                  <a:gd name="T2" fmla="*/ 2147483646 w 27"/>
                  <a:gd name="T3" fmla="*/ 2147483646 h 21"/>
                  <a:gd name="T4" fmla="*/ 2147483646 w 27"/>
                  <a:gd name="T5" fmla="*/ 2147483646 h 21"/>
                  <a:gd name="T6" fmla="*/ 2147483646 w 27"/>
                  <a:gd name="T7" fmla="*/ 0 h 21"/>
                  <a:gd name="T8" fmla="*/ 2147483646 w 27"/>
                  <a:gd name="T9" fmla="*/ 2147483646 h 21"/>
                  <a:gd name="T10" fmla="*/ 2147483646 w 27"/>
                  <a:gd name="T11" fmla="*/ 2147483646 h 21"/>
                  <a:gd name="T12" fmla="*/ 2147483646 w 27"/>
                  <a:gd name="T13" fmla="*/ 2147483646 h 21"/>
                  <a:gd name="T14" fmla="*/ 2147483646 w 27"/>
                  <a:gd name="T15" fmla="*/ 2147483646 h 21"/>
                  <a:gd name="T16" fmla="*/ 2147483646 w 27"/>
                  <a:gd name="T17" fmla="*/ 2147483646 h 21"/>
                  <a:gd name="T18" fmla="*/ 2147483646 w 27"/>
                  <a:gd name="T19" fmla="*/ 2147483646 h 21"/>
                  <a:gd name="T20" fmla="*/ 2147483646 w 27"/>
                  <a:gd name="T21" fmla="*/ 2147483646 h 21"/>
                  <a:gd name="T22" fmla="*/ 2147483646 w 27"/>
                  <a:gd name="T23" fmla="*/ 2147483646 h 21"/>
                  <a:gd name="T24" fmla="*/ 2147483646 w 27"/>
                  <a:gd name="T25" fmla="*/ 2147483646 h 21"/>
                  <a:gd name="T26" fmla="*/ 0 w 27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7"/>
                  <a:gd name="T43" fmla="*/ 0 h 21"/>
                  <a:gd name="T44" fmla="*/ 27 w 27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7" h="21">
                    <a:moveTo>
                      <a:pt x="0" y="12"/>
                    </a:moveTo>
                    <a:cubicBezTo>
                      <a:pt x="0" y="7"/>
                      <a:pt x="5" y="3"/>
                      <a:pt x="10" y="3"/>
                    </a:cubicBezTo>
                    <a:lnTo>
                      <a:pt x="12" y="3"/>
                    </a:lnTo>
                    <a:lnTo>
                      <a:pt x="11" y="0"/>
                    </a:lnTo>
                    <a:lnTo>
                      <a:pt x="21" y="5"/>
                    </a:lnTo>
                    <a:lnTo>
                      <a:pt x="11" y="9"/>
                    </a:lnTo>
                    <a:lnTo>
                      <a:pt x="12" y="6"/>
                    </a:lnTo>
                    <a:lnTo>
                      <a:pt x="10" y="6"/>
                    </a:lnTo>
                    <a:cubicBezTo>
                      <a:pt x="6" y="6"/>
                      <a:pt x="4" y="9"/>
                      <a:pt x="4" y="12"/>
                    </a:cubicBezTo>
                    <a:cubicBezTo>
                      <a:pt x="4" y="15"/>
                      <a:pt x="6" y="18"/>
                      <a:pt x="10" y="18"/>
                    </a:cubicBezTo>
                    <a:lnTo>
                      <a:pt x="27" y="18"/>
                    </a:lnTo>
                    <a:cubicBezTo>
                      <a:pt x="26" y="19"/>
                      <a:pt x="24" y="20"/>
                      <a:pt x="23" y="21"/>
                    </a:cubicBezTo>
                    <a:lnTo>
                      <a:pt x="10" y="21"/>
                    </a:lnTo>
                    <a:cubicBezTo>
                      <a:pt x="5" y="21"/>
                      <a:pt x="0" y="17"/>
                      <a:pt x="0" y="12"/>
                    </a:cubicBezTo>
                    <a:close/>
                  </a:path>
                </a:pathLst>
              </a:custGeom>
              <a:solidFill>
                <a:srgbClr val="A192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214" name="Oval 98"/>
            <p:cNvSpPr>
              <a:spLocks noChangeArrowheads="1"/>
            </p:cNvSpPr>
            <p:nvPr/>
          </p:nvSpPr>
          <p:spPr bwMode="auto">
            <a:xfrm flipH="1" flipV="1">
              <a:off x="13412" y="6209"/>
              <a:ext cx="302" cy="2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A19201"/>
              </a:solidFill>
              <a:round/>
            </a:ln>
          </p:spPr>
          <p:txBody>
            <a:bodyPr wrap="none" anchor="ctr"/>
            <a:lstStyle>
              <a:lvl1pPr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725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15" name="Oval 98"/>
            <p:cNvSpPr>
              <a:spLocks noChangeArrowheads="1"/>
            </p:cNvSpPr>
            <p:nvPr/>
          </p:nvSpPr>
          <p:spPr bwMode="auto">
            <a:xfrm flipH="1" flipV="1">
              <a:off x="14798" y="6209"/>
              <a:ext cx="302" cy="2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A19201"/>
              </a:solidFill>
              <a:round/>
            </a:ln>
          </p:spPr>
          <p:txBody>
            <a:bodyPr wrap="none" anchor="ctr"/>
            <a:lstStyle>
              <a:lvl1pPr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725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16" name="Oval 98"/>
            <p:cNvSpPr>
              <a:spLocks noChangeArrowheads="1"/>
            </p:cNvSpPr>
            <p:nvPr/>
          </p:nvSpPr>
          <p:spPr bwMode="auto">
            <a:xfrm flipH="1" flipV="1">
              <a:off x="16184" y="6209"/>
              <a:ext cx="302" cy="295"/>
            </a:xfrm>
            <a:prstGeom prst="ellipse">
              <a:avLst/>
            </a:prstGeom>
            <a:solidFill>
              <a:srgbClr val="FF3F3F"/>
            </a:solidFill>
            <a:ln w="38100">
              <a:solidFill>
                <a:srgbClr val="A19201"/>
              </a:solidFill>
              <a:round/>
            </a:ln>
          </p:spPr>
          <p:txBody>
            <a:bodyPr wrap="none" anchor="ctr"/>
            <a:lstStyle>
              <a:lvl1pPr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725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217" name="组合 179"/>
            <p:cNvGrpSpPr/>
            <p:nvPr/>
          </p:nvGrpSpPr>
          <p:grpSpPr bwMode="auto">
            <a:xfrm flipH="1" flipV="1">
              <a:off x="16849" y="6227"/>
              <a:ext cx="490" cy="260"/>
              <a:chOff x="3157170" y="7821613"/>
              <a:chExt cx="368306" cy="201612"/>
            </a:xfrm>
          </p:grpSpPr>
          <p:sp>
            <p:nvSpPr>
              <p:cNvPr id="218" name="Freeform 135"/>
              <p:cNvSpPr/>
              <p:nvPr/>
            </p:nvSpPr>
            <p:spPr bwMode="auto">
              <a:xfrm>
                <a:off x="3157170" y="7821613"/>
                <a:ext cx="368306" cy="201612"/>
              </a:xfrm>
              <a:custGeom>
                <a:avLst/>
                <a:gdLst>
                  <a:gd name="T0" fmla="*/ 2147483646 w 55"/>
                  <a:gd name="T1" fmla="*/ 2147483646 h 30"/>
                  <a:gd name="T2" fmla="*/ 2147483646 w 55"/>
                  <a:gd name="T3" fmla="*/ 2147483646 h 30"/>
                  <a:gd name="T4" fmla="*/ 2147483646 w 55"/>
                  <a:gd name="T5" fmla="*/ 0 h 30"/>
                  <a:gd name="T6" fmla="*/ 2147483646 w 55"/>
                  <a:gd name="T7" fmla="*/ 0 h 30"/>
                  <a:gd name="T8" fmla="*/ 0 w 55"/>
                  <a:gd name="T9" fmla="*/ 2147483646 h 30"/>
                  <a:gd name="T10" fmla="*/ 0 w 55"/>
                  <a:gd name="T11" fmla="*/ 2147483646 h 30"/>
                  <a:gd name="T12" fmla="*/ 2147483646 w 55"/>
                  <a:gd name="T13" fmla="*/ 2147483646 h 30"/>
                  <a:gd name="T14" fmla="*/ 2147483646 w 55"/>
                  <a:gd name="T15" fmla="*/ 2147483646 h 30"/>
                  <a:gd name="T16" fmla="*/ 2147483646 w 55"/>
                  <a:gd name="T17" fmla="*/ 2147483646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"/>
                  <a:gd name="T28" fmla="*/ 0 h 30"/>
                  <a:gd name="T29" fmla="*/ 55 w 55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" h="30">
                    <a:moveTo>
                      <a:pt x="55" y="15"/>
                    </a:moveTo>
                    <a:lnTo>
                      <a:pt x="55" y="14"/>
                    </a:lnTo>
                    <a:cubicBezTo>
                      <a:pt x="55" y="6"/>
                      <a:pt x="48" y="0"/>
                      <a:pt x="40" y="0"/>
                    </a:cubicBezTo>
                    <a:lnTo>
                      <a:pt x="15" y="0"/>
                    </a:lnTo>
                    <a:cubicBezTo>
                      <a:pt x="7" y="0"/>
                      <a:pt x="0" y="6"/>
                      <a:pt x="0" y="14"/>
                    </a:cubicBezTo>
                    <a:lnTo>
                      <a:pt x="0" y="15"/>
                    </a:lnTo>
                    <a:cubicBezTo>
                      <a:pt x="0" y="23"/>
                      <a:pt x="7" y="30"/>
                      <a:pt x="15" y="30"/>
                    </a:cubicBezTo>
                    <a:lnTo>
                      <a:pt x="40" y="30"/>
                    </a:lnTo>
                    <a:cubicBezTo>
                      <a:pt x="48" y="30"/>
                      <a:pt x="55" y="23"/>
                      <a:pt x="55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0">
                <a:solidFill>
                  <a:srgbClr val="A19201"/>
                </a:solidFill>
                <a:round/>
              </a:ln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19" name="Freeform 136"/>
              <p:cNvSpPr/>
              <p:nvPr/>
            </p:nvSpPr>
            <p:spPr bwMode="auto">
              <a:xfrm>
                <a:off x="3330685" y="7862175"/>
                <a:ext cx="157345" cy="143156"/>
              </a:xfrm>
              <a:custGeom>
                <a:avLst/>
                <a:gdLst>
                  <a:gd name="T0" fmla="*/ 2147483646 w 26"/>
                  <a:gd name="T1" fmla="*/ 2147483646 h 21"/>
                  <a:gd name="T2" fmla="*/ 2147483646 w 26"/>
                  <a:gd name="T3" fmla="*/ 2147483646 h 21"/>
                  <a:gd name="T4" fmla="*/ 2147483646 w 26"/>
                  <a:gd name="T5" fmla="*/ 2147483646 h 21"/>
                  <a:gd name="T6" fmla="*/ 2147483646 w 26"/>
                  <a:gd name="T7" fmla="*/ 2147483646 h 21"/>
                  <a:gd name="T8" fmla="*/ 2147483646 w 26"/>
                  <a:gd name="T9" fmla="*/ 2147483646 h 21"/>
                  <a:gd name="T10" fmla="*/ 2147483646 w 26"/>
                  <a:gd name="T11" fmla="*/ 2147483646 h 21"/>
                  <a:gd name="T12" fmla="*/ 2147483646 w 26"/>
                  <a:gd name="T13" fmla="*/ 2147483646 h 21"/>
                  <a:gd name="T14" fmla="*/ 2147483646 w 26"/>
                  <a:gd name="T15" fmla="*/ 2147483646 h 21"/>
                  <a:gd name="T16" fmla="*/ 2147483646 w 26"/>
                  <a:gd name="T17" fmla="*/ 2147483646 h 21"/>
                  <a:gd name="T18" fmla="*/ 2147483646 w 26"/>
                  <a:gd name="T19" fmla="*/ 2147483646 h 21"/>
                  <a:gd name="T20" fmla="*/ 0 w 26"/>
                  <a:gd name="T21" fmla="*/ 2147483646 h 21"/>
                  <a:gd name="T22" fmla="*/ 2147483646 w 26"/>
                  <a:gd name="T23" fmla="*/ 0 h 21"/>
                  <a:gd name="T24" fmla="*/ 2147483646 w 26"/>
                  <a:gd name="T25" fmla="*/ 0 h 21"/>
                  <a:gd name="T26" fmla="*/ 2147483646 w 26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6"/>
                  <a:gd name="T43" fmla="*/ 0 h 21"/>
                  <a:gd name="T44" fmla="*/ 26 w 26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6" h="21">
                    <a:moveTo>
                      <a:pt x="26" y="9"/>
                    </a:moveTo>
                    <a:cubicBezTo>
                      <a:pt x="26" y="14"/>
                      <a:pt x="22" y="18"/>
                      <a:pt x="17" y="18"/>
                    </a:cubicBezTo>
                    <a:lnTo>
                      <a:pt x="14" y="18"/>
                    </a:lnTo>
                    <a:lnTo>
                      <a:pt x="16" y="21"/>
                    </a:lnTo>
                    <a:lnTo>
                      <a:pt x="5" y="16"/>
                    </a:lnTo>
                    <a:lnTo>
                      <a:pt x="16" y="12"/>
                    </a:lnTo>
                    <a:lnTo>
                      <a:pt x="14" y="15"/>
                    </a:lnTo>
                    <a:lnTo>
                      <a:pt x="17" y="15"/>
                    </a:lnTo>
                    <a:cubicBezTo>
                      <a:pt x="20" y="15"/>
                      <a:pt x="23" y="12"/>
                      <a:pt x="23" y="9"/>
                    </a:cubicBezTo>
                    <a:cubicBezTo>
                      <a:pt x="23" y="6"/>
                      <a:pt x="20" y="3"/>
                      <a:pt x="17" y="3"/>
                    </a:cubicBezTo>
                    <a:lnTo>
                      <a:pt x="0" y="3"/>
                    </a:lnTo>
                    <a:cubicBezTo>
                      <a:pt x="1" y="2"/>
                      <a:pt x="2" y="1"/>
                      <a:pt x="3" y="0"/>
                    </a:cubicBezTo>
                    <a:lnTo>
                      <a:pt x="17" y="0"/>
                    </a:lnTo>
                    <a:cubicBezTo>
                      <a:pt x="22" y="0"/>
                      <a:pt x="26" y="4"/>
                      <a:pt x="26" y="9"/>
                    </a:cubicBezTo>
                    <a:close/>
                  </a:path>
                </a:pathLst>
              </a:custGeom>
              <a:solidFill>
                <a:srgbClr val="A192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20" name="Freeform 137"/>
              <p:cNvSpPr/>
              <p:nvPr/>
            </p:nvSpPr>
            <p:spPr bwMode="auto">
              <a:xfrm>
                <a:off x="3199748" y="7841895"/>
                <a:ext cx="161746" cy="145542"/>
              </a:xfrm>
              <a:custGeom>
                <a:avLst/>
                <a:gdLst>
                  <a:gd name="T0" fmla="*/ 0 w 27"/>
                  <a:gd name="T1" fmla="*/ 2147483646 h 21"/>
                  <a:gd name="T2" fmla="*/ 2147483646 w 27"/>
                  <a:gd name="T3" fmla="*/ 2147483646 h 21"/>
                  <a:gd name="T4" fmla="*/ 2147483646 w 27"/>
                  <a:gd name="T5" fmla="*/ 2147483646 h 21"/>
                  <a:gd name="T6" fmla="*/ 2147483646 w 27"/>
                  <a:gd name="T7" fmla="*/ 0 h 21"/>
                  <a:gd name="T8" fmla="*/ 2147483646 w 27"/>
                  <a:gd name="T9" fmla="*/ 2147483646 h 21"/>
                  <a:gd name="T10" fmla="*/ 2147483646 w 27"/>
                  <a:gd name="T11" fmla="*/ 2147483646 h 21"/>
                  <a:gd name="T12" fmla="*/ 2147483646 w 27"/>
                  <a:gd name="T13" fmla="*/ 2147483646 h 21"/>
                  <a:gd name="T14" fmla="*/ 2147483646 w 27"/>
                  <a:gd name="T15" fmla="*/ 2147483646 h 21"/>
                  <a:gd name="T16" fmla="*/ 2147483646 w 27"/>
                  <a:gd name="T17" fmla="*/ 2147483646 h 21"/>
                  <a:gd name="T18" fmla="*/ 2147483646 w 27"/>
                  <a:gd name="T19" fmla="*/ 2147483646 h 21"/>
                  <a:gd name="T20" fmla="*/ 2147483646 w 27"/>
                  <a:gd name="T21" fmla="*/ 2147483646 h 21"/>
                  <a:gd name="T22" fmla="*/ 2147483646 w 27"/>
                  <a:gd name="T23" fmla="*/ 2147483646 h 21"/>
                  <a:gd name="T24" fmla="*/ 2147483646 w 27"/>
                  <a:gd name="T25" fmla="*/ 2147483646 h 21"/>
                  <a:gd name="T26" fmla="*/ 0 w 27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7"/>
                  <a:gd name="T43" fmla="*/ 0 h 21"/>
                  <a:gd name="T44" fmla="*/ 27 w 27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7" h="21">
                    <a:moveTo>
                      <a:pt x="0" y="12"/>
                    </a:moveTo>
                    <a:cubicBezTo>
                      <a:pt x="0" y="7"/>
                      <a:pt x="5" y="3"/>
                      <a:pt x="10" y="3"/>
                    </a:cubicBezTo>
                    <a:lnTo>
                      <a:pt x="12" y="3"/>
                    </a:lnTo>
                    <a:lnTo>
                      <a:pt x="11" y="0"/>
                    </a:lnTo>
                    <a:lnTo>
                      <a:pt x="21" y="5"/>
                    </a:lnTo>
                    <a:lnTo>
                      <a:pt x="11" y="9"/>
                    </a:lnTo>
                    <a:lnTo>
                      <a:pt x="12" y="6"/>
                    </a:lnTo>
                    <a:lnTo>
                      <a:pt x="10" y="6"/>
                    </a:lnTo>
                    <a:cubicBezTo>
                      <a:pt x="6" y="6"/>
                      <a:pt x="4" y="9"/>
                      <a:pt x="4" y="12"/>
                    </a:cubicBezTo>
                    <a:cubicBezTo>
                      <a:pt x="4" y="15"/>
                      <a:pt x="6" y="18"/>
                      <a:pt x="10" y="18"/>
                    </a:cubicBezTo>
                    <a:lnTo>
                      <a:pt x="27" y="18"/>
                    </a:lnTo>
                    <a:cubicBezTo>
                      <a:pt x="26" y="19"/>
                      <a:pt x="24" y="20"/>
                      <a:pt x="23" y="21"/>
                    </a:cubicBezTo>
                    <a:lnTo>
                      <a:pt x="10" y="21"/>
                    </a:lnTo>
                    <a:cubicBezTo>
                      <a:pt x="5" y="21"/>
                      <a:pt x="0" y="17"/>
                      <a:pt x="0" y="12"/>
                    </a:cubicBezTo>
                    <a:close/>
                  </a:path>
                </a:pathLst>
              </a:custGeom>
              <a:solidFill>
                <a:srgbClr val="A192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221" name="Oval 98"/>
            <p:cNvSpPr>
              <a:spLocks noChangeArrowheads="1"/>
            </p:cNvSpPr>
            <p:nvPr/>
          </p:nvSpPr>
          <p:spPr bwMode="auto">
            <a:xfrm flipH="1" flipV="1">
              <a:off x="18419" y="6210"/>
              <a:ext cx="302" cy="29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A19201"/>
              </a:solidFill>
              <a:round/>
            </a:ln>
          </p:spPr>
          <p:txBody>
            <a:bodyPr wrap="none" anchor="ctr"/>
            <a:lstStyle>
              <a:lvl1pPr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725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22" name="Oval 98"/>
            <p:cNvSpPr>
              <a:spLocks noChangeArrowheads="1"/>
            </p:cNvSpPr>
            <p:nvPr/>
          </p:nvSpPr>
          <p:spPr bwMode="auto">
            <a:xfrm flipH="1" flipV="1">
              <a:off x="19043" y="6210"/>
              <a:ext cx="302" cy="29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A19201"/>
              </a:solidFill>
              <a:round/>
            </a:ln>
          </p:spPr>
          <p:txBody>
            <a:bodyPr wrap="none" anchor="ctr"/>
            <a:lstStyle>
              <a:lvl1pPr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725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23" name="Oval 98"/>
            <p:cNvSpPr>
              <a:spLocks noChangeArrowheads="1"/>
            </p:cNvSpPr>
            <p:nvPr/>
          </p:nvSpPr>
          <p:spPr bwMode="auto">
            <a:xfrm flipH="1" flipV="1">
              <a:off x="20463" y="6209"/>
              <a:ext cx="302" cy="2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A19201"/>
              </a:solidFill>
              <a:round/>
            </a:ln>
          </p:spPr>
          <p:txBody>
            <a:bodyPr wrap="none" anchor="ctr"/>
            <a:lstStyle>
              <a:lvl1pPr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725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24" name="Oval 98"/>
            <p:cNvSpPr>
              <a:spLocks noChangeArrowheads="1"/>
            </p:cNvSpPr>
            <p:nvPr/>
          </p:nvSpPr>
          <p:spPr bwMode="auto">
            <a:xfrm flipH="1" flipV="1">
              <a:off x="21087" y="6209"/>
              <a:ext cx="302" cy="294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A19201"/>
              </a:solidFill>
              <a:round/>
            </a:ln>
          </p:spPr>
          <p:txBody>
            <a:bodyPr wrap="none" anchor="ctr"/>
            <a:lstStyle>
              <a:lvl1pPr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725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225" name="组合 25"/>
            <p:cNvGrpSpPr/>
            <p:nvPr/>
          </p:nvGrpSpPr>
          <p:grpSpPr>
            <a:xfrm>
              <a:off x="15413" y="6222"/>
              <a:ext cx="490" cy="259"/>
              <a:chOff x="19657" y="13535"/>
              <a:chExt cx="514" cy="278"/>
            </a:xfrm>
          </p:grpSpPr>
          <p:sp>
            <p:nvSpPr>
              <p:cNvPr id="226" name="Freeform 135"/>
              <p:cNvSpPr/>
              <p:nvPr/>
            </p:nvSpPr>
            <p:spPr bwMode="auto">
              <a:xfrm flipH="1" flipV="1">
                <a:off x="19657" y="13535"/>
                <a:ext cx="514" cy="279"/>
              </a:xfrm>
              <a:custGeom>
                <a:avLst/>
                <a:gdLst>
                  <a:gd name="T0" fmla="*/ 2147483646 w 55"/>
                  <a:gd name="T1" fmla="*/ 2147483646 h 30"/>
                  <a:gd name="T2" fmla="*/ 2147483646 w 55"/>
                  <a:gd name="T3" fmla="*/ 2147483646 h 30"/>
                  <a:gd name="T4" fmla="*/ 2147483646 w 55"/>
                  <a:gd name="T5" fmla="*/ 0 h 30"/>
                  <a:gd name="T6" fmla="*/ 2147483646 w 55"/>
                  <a:gd name="T7" fmla="*/ 0 h 30"/>
                  <a:gd name="T8" fmla="*/ 0 w 55"/>
                  <a:gd name="T9" fmla="*/ 2147483646 h 30"/>
                  <a:gd name="T10" fmla="*/ 0 w 55"/>
                  <a:gd name="T11" fmla="*/ 2147483646 h 30"/>
                  <a:gd name="T12" fmla="*/ 2147483646 w 55"/>
                  <a:gd name="T13" fmla="*/ 2147483646 h 30"/>
                  <a:gd name="T14" fmla="*/ 2147483646 w 55"/>
                  <a:gd name="T15" fmla="*/ 2147483646 h 30"/>
                  <a:gd name="T16" fmla="*/ 2147483646 w 55"/>
                  <a:gd name="T17" fmla="*/ 2147483646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"/>
                  <a:gd name="T28" fmla="*/ 0 h 30"/>
                  <a:gd name="T29" fmla="*/ 55 w 55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" h="30">
                    <a:moveTo>
                      <a:pt x="55" y="15"/>
                    </a:moveTo>
                    <a:lnTo>
                      <a:pt x="55" y="14"/>
                    </a:lnTo>
                    <a:cubicBezTo>
                      <a:pt x="55" y="6"/>
                      <a:pt x="48" y="0"/>
                      <a:pt x="40" y="0"/>
                    </a:cubicBezTo>
                    <a:lnTo>
                      <a:pt x="15" y="0"/>
                    </a:lnTo>
                    <a:cubicBezTo>
                      <a:pt x="7" y="0"/>
                      <a:pt x="0" y="6"/>
                      <a:pt x="0" y="14"/>
                    </a:cubicBezTo>
                    <a:lnTo>
                      <a:pt x="0" y="15"/>
                    </a:lnTo>
                    <a:cubicBezTo>
                      <a:pt x="0" y="23"/>
                      <a:pt x="7" y="30"/>
                      <a:pt x="15" y="30"/>
                    </a:cubicBezTo>
                    <a:lnTo>
                      <a:pt x="40" y="30"/>
                    </a:lnTo>
                    <a:cubicBezTo>
                      <a:pt x="48" y="30"/>
                      <a:pt x="55" y="23"/>
                      <a:pt x="55" y="15"/>
                    </a:cubicBezTo>
                    <a:close/>
                  </a:path>
                </a:pathLst>
              </a:custGeom>
              <a:solidFill>
                <a:srgbClr val="FF3F3F"/>
              </a:solidFill>
              <a:ln w="31750">
                <a:solidFill>
                  <a:srgbClr val="A19201"/>
                </a:solidFill>
                <a:round/>
              </a:ln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27" name="Freeform 136"/>
              <p:cNvSpPr/>
              <p:nvPr/>
            </p:nvSpPr>
            <p:spPr bwMode="auto">
              <a:xfrm flipH="1" flipV="1">
                <a:off x="19709" y="13560"/>
                <a:ext cx="220" cy="198"/>
              </a:xfrm>
              <a:custGeom>
                <a:avLst/>
                <a:gdLst>
                  <a:gd name="T0" fmla="*/ 2147483646 w 26"/>
                  <a:gd name="T1" fmla="*/ 2147483646 h 21"/>
                  <a:gd name="T2" fmla="*/ 2147483646 w 26"/>
                  <a:gd name="T3" fmla="*/ 2147483646 h 21"/>
                  <a:gd name="T4" fmla="*/ 2147483646 w 26"/>
                  <a:gd name="T5" fmla="*/ 2147483646 h 21"/>
                  <a:gd name="T6" fmla="*/ 2147483646 w 26"/>
                  <a:gd name="T7" fmla="*/ 2147483646 h 21"/>
                  <a:gd name="T8" fmla="*/ 2147483646 w 26"/>
                  <a:gd name="T9" fmla="*/ 2147483646 h 21"/>
                  <a:gd name="T10" fmla="*/ 2147483646 w 26"/>
                  <a:gd name="T11" fmla="*/ 2147483646 h 21"/>
                  <a:gd name="T12" fmla="*/ 2147483646 w 26"/>
                  <a:gd name="T13" fmla="*/ 2147483646 h 21"/>
                  <a:gd name="T14" fmla="*/ 2147483646 w 26"/>
                  <a:gd name="T15" fmla="*/ 2147483646 h 21"/>
                  <a:gd name="T16" fmla="*/ 2147483646 w 26"/>
                  <a:gd name="T17" fmla="*/ 2147483646 h 21"/>
                  <a:gd name="T18" fmla="*/ 2147483646 w 26"/>
                  <a:gd name="T19" fmla="*/ 2147483646 h 21"/>
                  <a:gd name="T20" fmla="*/ 0 w 26"/>
                  <a:gd name="T21" fmla="*/ 2147483646 h 21"/>
                  <a:gd name="T22" fmla="*/ 2147483646 w 26"/>
                  <a:gd name="T23" fmla="*/ 0 h 21"/>
                  <a:gd name="T24" fmla="*/ 2147483646 w 26"/>
                  <a:gd name="T25" fmla="*/ 0 h 21"/>
                  <a:gd name="T26" fmla="*/ 2147483646 w 26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6"/>
                  <a:gd name="T43" fmla="*/ 0 h 21"/>
                  <a:gd name="T44" fmla="*/ 26 w 26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6" h="21">
                    <a:moveTo>
                      <a:pt x="26" y="9"/>
                    </a:moveTo>
                    <a:cubicBezTo>
                      <a:pt x="26" y="14"/>
                      <a:pt x="22" y="18"/>
                      <a:pt x="17" y="18"/>
                    </a:cubicBezTo>
                    <a:lnTo>
                      <a:pt x="14" y="18"/>
                    </a:lnTo>
                    <a:lnTo>
                      <a:pt x="16" y="21"/>
                    </a:lnTo>
                    <a:lnTo>
                      <a:pt x="5" y="16"/>
                    </a:lnTo>
                    <a:lnTo>
                      <a:pt x="16" y="12"/>
                    </a:lnTo>
                    <a:lnTo>
                      <a:pt x="14" y="15"/>
                    </a:lnTo>
                    <a:lnTo>
                      <a:pt x="17" y="15"/>
                    </a:lnTo>
                    <a:cubicBezTo>
                      <a:pt x="20" y="15"/>
                      <a:pt x="23" y="12"/>
                      <a:pt x="23" y="9"/>
                    </a:cubicBezTo>
                    <a:cubicBezTo>
                      <a:pt x="23" y="6"/>
                      <a:pt x="20" y="3"/>
                      <a:pt x="17" y="3"/>
                    </a:cubicBezTo>
                    <a:lnTo>
                      <a:pt x="0" y="3"/>
                    </a:lnTo>
                    <a:cubicBezTo>
                      <a:pt x="1" y="2"/>
                      <a:pt x="2" y="1"/>
                      <a:pt x="3" y="0"/>
                    </a:cubicBezTo>
                    <a:lnTo>
                      <a:pt x="17" y="0"/>
                    </a:lnTo>
                    <a:cubicBezTo>
                      <a:pt x="22" y="0"/>
                      <a:pt x="26" y="4"/>
                      <a:pt x="26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28" name="Freeform 137"/>
              <p:cNvSpPr/>
              <p:nvPr/>
            </p:nvSpPr>
            <p:spPr bwMode="auto">
              <a:xfrm flipH="1" flipV="1">
                <a:off x="19885" y="13585"/>
                <a:ext cx="226" cy="201"/>
              </a:xfrm>
              <a:custGeom>
                <a:avLst/>
                <a:gdLst>
                  <a:gd name="T0" fmla="*/ 0 w 27"/>
                  <a:gd name="T1" fmla="*/ 2147483646 h 21"/>
                  <a:gd name="T2" fmla="*/ 2147483646 w 27"/>
                  <a:gd name="T3" fmla="*/ 2147483646 h 21"/>
                  <a:gd name="T4" fmla="*/ 2147483646 w 27"/>
                  <a:gd name="T5" fmla="*/ 2147483646 h 21"/>
                  <a:gd name="T6" fmla="*/ 2147483646 w 27"/>
                  <a:gd name="T7" fmla="*/ 0 h 21"/>
                  <a:gd name="T8" fmla="*/ 2147483646 w 27"/>
                  <a:gd name="T9" fmla="*/ 2147483646 h 21"/>
                  <a:gd name="T10" fmla="*/ 2147483646 w 27"/>
                  <a:gd name="T11" fmla="*/ 2147483646 h 21"/>
                  <a:gd name="T12" fmla="*/ 2147483646 w 27"/>
                  <a:gd name="T13" fmla="*/ 2147483646 h 21"/>
                  <a:gd name="T14" fmla="*/ 2147483646 w 27"/>
                  <a:gd name="T15" fmla="*/ 2147483646 h 21"/>
                  <a:gd name="T16" fmla="*/ 2147483646 w 27"/>
                  <a:gd name="T17" fmla="*/ 2147483646 h 21"/>
                  <a:gd name="T18" fmla="*/ 2147483646 w 27"/>
                  <a:gd name="T19" fmla="*/ 2147483646 h 21"/>
                  <a:gd name="T20" fmla="*/ 2147483646 w 27"/>
                  <a:gd name="T21" fmla="*/ 2147483646 h 21"/>
                  <a:gd name="T22" fmla="*/ 2147483646 w 27"/>
                  <a:gd name="T23" fmla="*/ 2147483646 h 21"/>
                  <a:gd name="T24" fmla="*/ 2147483646 w 27"/>
                  <a:gd name="T25" fmla="*/ 2147483646 h 21"/>
                  <a:gd name="T26" fmla="*/ 0 w 27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7"/>
                  <a:gd name="T43" fmla="*/ 0 h 21"/>
                  <a:gd name="T44" fmla="*/ 27 w 27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7" h="21">
                    <a:moveTo>
                      <a:pt x="0" y="12"/>
                    </a:moveTo>
                    <a:cubicBezTo>
                      <a:pt x="0" y="7"/>
                      <a:pt x="5" y="3"/>
                      <a:pt x="10" y="3"/>
                    </a:cubicBezTo>
                    <a:lnTo>
                      <a:pt x="12" y="3"/>
                    </a:lnTo>
                    <a:lnTo>
                      <a:pt x="11" y="0"/>
                    </a:lnTo>
                    <a:lnTo>
                      <a:pt x="21" y="5"/>
                    </a:lnTo>
                    <a:lnTo>
                      <a:pt x="11" y="9"/>
                    </a:lnTo>
                    <a:lnTo>
                      <a:pt x="12" y="6"/>
                    </a:lnTo>
                    <a:lnTo>
                      <a:pt x="10" y="6"/>
                    </a:lnTo>
                    <a:cubicBezTo>
                      <a:pt x="6" y="6"/>
                      <a:pt x="4" y="9"/>
                      <a:pt x="4" y="12"/>
                    </a:cubicBezTo>
                    <a:cubicBezTo>
                      <a:pt x="4" y="15"/>
                      <a:pt x="6" y="18"/>
                      <a:pt x="10" y="18"/>
                    </a:cubicBezTo>
                    <a:lnTo>
                      <a:pt x="27" y="18"/>
                    </a:lnTo>
                    <a:cubicBezTo>
                      <a:pt x="26" y="19"/>
                      <a:pt x="24" y="20"/>
                      <a:pt x="23" y="21"/>
                    </a:cubicBezTo>
                    <a:lnTo>
                      <a:pt x="10" y="21"/>
                    </a:lnTo>
                    <a:cubicBezTo>
                      <a:pt x="5" y="21"/>
                      <a:pt x="0" y="17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229" name="组合 118"/>
            <p:cNvGrpSpPr/>
            <p:nvPr/>
          </p:nvGrpSpPr>
          <p:grpSpPr>
            <a:xfrm>
              <a:off x="14038" y="6227"/>
              <a:ext cx="490" cy="259"/>
              <a:chOff x="19657" y="13535"/>
              <a:chExt cx="514" cy="278"/>
            </a:xfrm>
          </p:grpSpPr>
          <p:sp>
            <p:nvSpPr>
              <p:cNvPr id="231" name="Freeform 135"/>
              <p:cNvSpPr/>
              <p:nvPr/>
            </p:nvSpPr>
            <p:spPr bwMode="auto">
              <a:xfrm flipH="1" flipV="1">
                <a:off x="19657" y="13535"/>
                <a:ext cx="514" cy="279"/>
              </a:xfrm>
              <a:custGeom>
                <a:avLst/>
                <a:gdLst>
                  <a:gd name="T0" fmla="*/ 2147483646 w 55"/>
                  <a:gd name="T1" fmla="*/ 2147483646 h 30"/>
                  <a:gd name="T2" fmla="*/ 2147483646 w 55"/>
                  <a:gd name="T3" fmla="*/ 2147483646 h 30"/>
                  <a:gd name="T4" fmla="*/ 2147483646 w 55"/>
                  <a:gd name="T5" fmla="*/ 0 h 30"/>
                  <a:gd name="T6" fmla="*/ 2147483646 w 55"/>
                  <a:gd name="T7" fmla="*/ 0 h 30"/>
                  <a:gd name="T8" fmla="*/ 0 w 55"/>
                  <a:gd name="T9" fmla="*/ 2147483646 h 30"/>
                  <a:gd name="T10" fmla="*/ 0 w 55"/>
                  <a:gd name="T11" fmla="*/ 2147483646 h 30"/>
                  <a:gd name="T12" fmla="*/ 2147483646 w 55"/>
                  <a:gd name="T13" fmla="*/ 2147483646 h 30"/>
                  <a:gd name="T14" fmla="*/ 2147483646 w 55"/>
                  <a:gd name="T15" fmla="*/ 2147483646 h 30"/>
                  <a:gd name="T16" fmla="*/ 2147483646 w 55"/>
                  <a:gd name="T17" fmla="*/ 2147483646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"/>
                  <a:gd name="T28" fmla="*/ 0 h 30"/>
                  <a:gd name="T29" fmla="*/ 55 w 55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" h="30">
                    <a:moveTo>
                      <a:pt x="55" y="15"/>
                    </a:moveTo>
                    <a:lnTo>
                      <a:pt x="55" y="14"/>
                    </a:lnTo>
                    <a:cubicBezTo>
                      <a:pt x="55" y="6"/>
                      <a:pt x="48" y="0"/>
                      <a:pt x="40" y="0"/>
                    </a:cubicBezTo>
                    <a:lnTo>
                      <a:pt x="15" y="0"/>
                    </a:lnTo>
                    <a:cubicBezTo>
                      <a:pt x="7" y="0"/>
                      <a:pt x="0" y="6"/>
                      <a:pt x="0" y="14"/>
                    </a:cubicBezTo>
                    <a:lnTo>
                      <a:pt x="0" y="15"/>
                    </a:lnTo>
                    <a:cubicBezTo>
                      <a:pt x="0" y="23"/>
                      <a:pt x="7" y="30"/>
                      <a:pt x="15" y="30"/>
                    </a:cubicBezTo>
                    <a:lnTo>
                      <a:pt x="40" y="30"/>
                    </a:lnTo>
                    <a:cubicBezTo>
                      <a:pt x="48" y="30"/>
                      <a:pt x="55" y="23"/>
                      <a:pt x="55" y="15"/>
                    </a:cubicBezTo>
                    <a:close/>
                  </a:path>
                </a:pathLst>
              </a:custGeom>
              <a:solidFill>
                <a:srgbClr val="FF3F3F"/>
              </a:solidFill>
              <a:ln w="31750">
                <a:solidFill>
                  <a:srgbClr val="A19201"/>
                </a:solidFill>
                <a:round/>
              </a:ln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32" name="Freeform 136"/>
              <p:cNvSpPr/>
              <p:nvPr/>
            </p:nvSpPr>
            <p:spPr bwMode="auto">
              <a:xfrm flipH="1" flipV="1">
                <a:off x="19709" y="13560"/>
                <a:ext cx="220" cy="198"/>
              </a:xfrm>
              <a:custGeom>
                <a:avLst/>
                <a:gdLst>
                  <a:gd name="T0" fmla="*/ 2147483646 w 26"/>
                  <a:gd name="T1" fmla="*/ 2147483646 h 21"/>
                  <a:gd name="T2" fmla="*/ 2147483646 w 26"/>
                  <a:gd name="T3" fmla="*/ 2147483646 h 21"/>
                  <a:gd name="T4" fmla="*/ 2147483646 w 26"/>
                  <a:gd name="T5" fmla="*/ 2147483646 h 21"/>
                  <a:gd name="T6" fmla="*/ 2147483646 w 26"/>
                  <a:gd name="T7" fmla="*/ 2147483646 h 21"/>
                  <a:gd name="T8" fmla="*/ 2147483646 w 26"/>
                  <a:gd name="T9" fmla="*/ 2147483646 h 21"/>
                  <a:gd name="T10" fmla="*/ 2147483646 w 26"/>
                  <a:gd name="T11" fmla="*/ 2147483646 h 21"/>
                  <a:gd name="T12" fmla="*/ 2147483646 w 26"/>
                  <a:gd name="T13" fmla="*/ 2147483646 h 21"/>
                  <a:gd name="T14" fmla="*/ 2147483646 w 26"/>
                  <a:gd name="T15" fmla="*/ 2147483646 h 21"/>
                  <a:gd name="T16" fmla="*/ 2147483646 w 26"/>
                  <a:gd name="T17" fmla="*/ 2147483646 h 21"/>
                  <a:gd name="T18" fmla="*/ 2147483646 w 26"/>
                  <a:gd name="T19" fmla="*/ 2147483646 h 21"/>
                  <a:gd name="T20" fmla="*/ 0 w 26"/>
                  <a:gd name="T21" fmla="*/ 2147483646 h 21"/>
                  <a:gd name="T22" fmla="*/ 2147483646 w 26"/>
                  <a:gd name="T23" fmla="*/ 0 h 21"/>
                  <a:gd name="T24" fmla="*/ 2147483646 w 26"/>
                  <a:gd name="T25" fmla="*/ 0 h 21"/>
                  <a:gd name="T26" fmla="*/ 2147483646 w 26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6"/>
                  <a:gd name="T43" fmla="*/ 0 h 21"/>
                  <a:gd name="T44" fmla="*/ 26 w 26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6" h="21">
                    <a:moveTo>
                      <a:pt x="26" y="9"/>
                    </a:moveTo>
                    <a:cubicBezTo>
                      <a:pt x="26" y="14"/>
                      <a:pt x="22" y="18"/>
                      <a:pt x="17" y="18"/>
                    </a:cubicBezTo>
                    <a:lnTo>
                      <a:pt x="14" y="18"/>
                    </a:lnTo>
                    <a:lnTo>
                      <a:pt x="16" y="21"/>
                    </a:lnTo>
                    <a:lnTo>
                      <a:pt x="5" y="16"/>
                    </a:lnTo>
                    <a:lnTo>
                      <a:pt x="16" y="12"/>
                    </a:lnTo>
                    <a:lnTo>
                      <a:pt x="14" y="15"/>
                    </a:lnTo>
                    <a:lnTo>
                      <a:pt x="17" y="15"/>
                    </a:lnTo>
                    <a:cubicBezTo>
                      <a:pt x="20" y="15"/>
                      <a:pt x="23" y="12"/>
                      <a:pt x="23" y="9"/>
                    </a:cubicBezTo>
                    <a:cubicBezTo>
                      <a:pt x="23" y="6"/>
                      <a:pt x="20" y="3"/>
                      <a:pt x="17" y="3"/>
                    </a:cubicBezTo>
                    <a:lnTo>
                      <a:pt x="0" y="3"/>
                    </a:lnTo>
                    <a:cubicBezTo>
                      <a:pt x="1" y="2"/>
                      <a:pt x="2" y="1"/>
                      <a:pt x="3" y="0"/>
                    </a:cubicBezTo>
                    <a:lnTo>
                      <a:pt x="17" y="0"/>
                    </a:lnTo>
                    <a:cubicBezTo>
                      <a:pt x="22" y="0"/>
                      <a:pt x="26" y="4"/>
                      <a:pt x="26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33" name="Freeform 137"/>
              <p:cNvSpPr/>
              <p:nvPr/>
            </p:nvSpPr>
            <p:spPr bwMode="auto">
              <a:xfrm flipH="1" flipV="1">
                <a:off x="19885" y="13585"/>
                <a:ext cx="226" cy="201"/>
              </a:xfrm>
              <a:custGeom>
                <a:avLst/>
                <a:gdLst>
                  <a:gd name="T0" fmla="*/ 0 w 27"/>
                  <a:gd name="T1" fmla="*/ 2147483646 h 21"/>
                  <a:gd name="T2" fmla="*/ 2147483646 w 27"/>
                  <a:gd name="T3" fmla="*/ 2147483646 h 21"/>
                  <a:gd name="T4" fmla="*/ 2147483646 w 27"/>
                  <a:gd name="T5" fmla="*/ 2147483646 h 21"/>
                  <a:gd name="T6" fmla="*/ 2147483646 w 27"/>
                  <a:gd name="T7" fmla="*/ 0 h 21"/>
                  <a:gd name="T8" fmla="*/ 2147483646 w 27"/>
                  <a:gd name="T9" fmla="*/ 2147483646 h 21"/>
                  <a:gd name="T10" fmla="*/ 2147483646 w 27"/>
                  <a:gd name="T11" fmla="*/ 2147483646 h 21"/>
                  <a:gd name="T12" fmla="*/ 2147483646 w 27"/>
                  <a:gd name="T13" fmla="*/ 2147483646 h 21"/>
                  <a:gd name="T14" fmla="*/ 2147483646 w 27"/>
                  <a:gd name="T15" fmla="*/ 2147483646 h 21"/>
                  <a:gd name="T16" fmla="*/ 2147483646 w 27"/>
                  <a:gd name="T17" fmla="*/ 2147483646 h 21"/>
                  <a:gd name="T18" fmla="*/ 2147483646 w 27"/>
                  <a:gd name="T19" fmla="*/ 2147483646 h 21"/>
                  <a:gd name="T20" fmla="*/ 2147483646 w 27"/>
                  <a:gd name="T21" fmla="*/ 2147483646 h 21"/>
                  <a:gd name="T22" fmla="*/ 2147483646 w 27"/>
                  <a:gd name="T23" fmla="*/ 2147483646 h 21"/>
                  <a:gd name="T24" fmla="*/ 2147483646 w 27"/>
                  <a:gd name="T25" fmla="*/ 2147483646 h 21"/>
                  <a:gd name="T26" fmla="*/ 0 w 27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7"/>
                  <a:gd name="T43" fmla="*/ 0 h 21"/>
                  <a:gd name="T44" fmla="*/ 27 w 27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7" h="21">
                    <a:moveTo>
                      <a:pt x="0" y="12"/>
                    </a:moveTo>
                    <a:cubicBezTo>
                      <a:pt x="0" y="7"/>
                      <a:pt x="5" y="3"/>
                      <a:pt x="10" y="3"/>
                    </a:cubicBezTo>
                    <a:lnTo>
                      <a:pt x="12" y="3"/>
                    </a:lnTo>
                    <a:lnTo>
                      <a:pt x="11" y="0"/>
                    </a:lnTo>
                    <a:lnTo>
                      <a:pt x="21" y="5"/>
                    </a:lnTo>
                    <a:lnTo>
                      <a:pt x="11" y="9"/>
                    </a:lnTo>
                    <a:lnTo>
                      <a:pt x="12" y="6"/>
                    </a:lnTo>
                    <a:lnTo>
                      <a:pt x="10" y="6"/>
                    </a:lnTo>
                    <a:cubicBezTo>
                      <a:pt x="6" y="6"/>
                      <a:pt x="4" y="9"/>
                      <a:pt x="4" y="12"/>
                    </a:cubicBezTo>
                    <a:cubicBezTo>
                      <a:pt x="4" y="15"/>
                      <a:pt x="6" y="18"/>
                      <a:pt x="10" y="18"/>
                    </a:cubicBezTo>
                    <a:lnTo>
                      <a:pt x="27" y="18"/>
                    </a:lnTo>
                    <a:cubicBezTo>
                      <a:pt x="26" y="19"/>
                      <a:pt x="24" y="20"/>
                      <a:pt x="23" y="21"/>
                    </a:cubicBezTo>
                    <a:lnTo>
                      <a:pt x="10" y="21"/>
                    </a:lnTo>
                    <a:cubicBezTo>
                      <a:pt x="5" y="21"/>
                      <a:pt x="0" y="17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234" name="组合 127"/>
            <p:cNvGrpSpPr/>
            <p:nvPr/>
          </p:nvGrpSpPr>
          <p:grpSpPr>
            <a:xfrm>
              <a:off x="9235" y="6227"/>
              <a:ext cx="490" cy="259"/>
              <a:chOff x="19657" y="13535"/>
              <a:chExt cx="514" cy="278"/>
            </a:xfrm>
          </p:grpSpPr>
          <p:sp>
            <p:nvSpPr>
              <p:cNvPr id="235" name="Freeform 135"/>
              <p:cNvSpPr/>
              <p:nvPr/>
            </p:nvSpPr>
            <p:spPr bwMode="auto">
              <a:xfrm flipH="1" flipV="1">
                <a:off x="19657" y="13535"/>
                <a:ext cx="514" cy="279"/>
              </a:xfrm>
              <a:custGeom>
                <a:avLst/>
                <a:gdLst>
                  <a:gd name="T0" fmla="*/ 2147483646 w 55"/>
                  <a:gd name="T1" fmla="*/ 2147483646 h 30"/>
                  <a:gd name="T2" fmla="*/ 2147483646 w 55"/>
                  <a:gd name="T3" fmla="*/ 2147483646 h 30"/>
                  <a:gd name="T4" fmla="*/ 2147483646 w 55"/>
                  <a:gd name="T5" fmla="*/ 0 h 30"/>
                  <a:gd name="T6" fmla="*/ 2147483646 w 55"/>
                  <a:gd name="T7" fmla="*/ 0 h 30"/>
                  <a:gd name="T8" fmla="*/ 0 w 55"/>
                  <a:gd name="T9" fmla="*/ 2147483646 h 30"/>
                  <a:gd name="T10" fmla="*/ 0 w 55"/>
                  <a:gd name="T11" fmla="*/ 2147483646 h 30"/>
                  <a:gd name="T12" fmla="*/ 2147483646 w 55"/>
                  <a:gd name="T13" fmla="*/ 2147483646 h 30"/>
                  <a:gd name="T14" fmla="*/ 2147483646 w 55"/>
                  <a:gd name="T15" fmla="*/ 2147483646 h 30"/>
                  <a:gd name="T16" fmla="*/ 2147483646 w 55"/>
                  <a:gd name="T17" fmla="*/ 2147483646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"/>
                  <a:gd name="T28" fmla="*/ 0 h 30"/>
                  <a:gd name="T29" fmla="*/ 55 w 55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" h="30">
                    <a:moveTo>
                      <a:pt x="55" y="15"/>
                    </a:moveTo>
                    <a:lnTo>
                      <a:pt x="55" y="14"/>
                    </a:lnTo>
                    <a:cubicBezTo>
                      <a:pt x="55" y="6"/>
                      <a:pt x="48" y="0"/>
                      <a:pt x="40" y="0"/>
                    </a:cubicBezTo>
                    <a:lnTo>
                      <a:pt x="15" y="0"/>
                    </a:lnTo>
                    <a:cubicBezTo>
                      <a:pt x="7" y="0"/>
                      <a:pt x="0" y="6"/>
                      <a:pt x="0" y="14"/>
                    </a:cubicBezTo>
                    <a:lnTo>
                      <a:pt x="0" y="15"/>
                    </a:lnTo>
                    <a:cubicBezTo>
                      <a:pt x="0" y="23"/>
                      <a:pt x="7" y="30"/>
                      <a:pt x="15" y="30"/>
                    </a:cubicBezTo>
                    <a:lnTo>
                      <a:pt x="40" y="30"/>
                    </a:lnTo>
                    <a:cubicBezTo>
                      <a:pt x="48" y="30"/>
                      <a:pt x="55" y="23"/>
                      <a:pt x="55" y="15"/>
                    </a:cubicBezTo>
                    <a:close/>
                  </a:path>
                </a:pathLst>
              </a:custGeom>
              <a:solidFill>
                <a:srgbClr val="FF3F3F"/>
              </a:solidFill>
              <a:ln w="31750">
                <a:solidFill>
                  <a:srgbClr val="A19201"/>
                </a:solidFill>
                <a:round/>
              </a:ln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36" name="Freeform 136"/>
              <p:cNvSpPr/>
              <p:nvPr/>
            </p:nvSpPr>
            <p:spPr bwMode="auto">
              <a:xfrm flipH="1" flipV="1">
                <a:off x="19709" y="13560"/>
                <a:ext cx="220" cy="198"/>
              </a:xfrm>
              <a:custGeom>
                <a:avLst/>
                <a:gdLst>
                  <a:gd name="T0" fmla="*/ 2147483646 w 26"/>
                  <a:gd name="T1" fmla="*/ 2147483646 h 21"/>
                  <a:gd name="T2" fmla="*/ 2147483646 w 26"/>
                  <a:gd name="T3" fmla="*/ 2147483646 h 21"/>
                  <a:gd name="T4" fmla="*/ 2147483646 w 26"/>
                  <a:gd name="T5" fmla="*/ 2147483646 h 21"/>
                  <a:gd name="T6" fmla="*/ 2147483646 w 26"/>
                  <a:gd name="T7" fmla="*/ 2147483646 h 21"/>
                  <a:gd name="T8" fmla="*/ 2147483646 w 26"/>
                  <a:gd name="T9" fmla="*/ 2147483646 h 21"/>
                  <a:gd name="T10" fmla="*/ 2147483646 w 26"/>
                  <a:gd name="T11" fmla="*/ 2147483646 h 21"/>
                  <a:gd name="T12" fmla="*/ 2147483646 w 26"/>
                  <a:gd name="T13" fmla="*/ 2147483646 h 21"/>
                  <a:gd name="T14" fmla="*/ 2147483646 w 26"/>
                  <a:gd name="T15" fmla="*/ 2147483646 h 21"/>
                  <a:gd name="T16" fmla="*/ 2147483646 w 26"/>
                  <a:gd name="T17" fmla="*/ 2147483646 h 21"/>
                  <a:gd name="T18" fmla="*/ 2147483646 w 26"/>
                  <a:gd name="T19" fmla="*/ 2147483646 h 21"/>
                  <a:gd name="T20" fmla="*/ 0 w 26"/>
                  <a:gd name="T21" fmla="*/ 2147483646 h 21"/>
                  <a:gd name="T22" fmla="*/ 2147483646 w 26"/>
                  <a:gd name="T23" fmla="*/ 0 h 21"/>
                  <a:gd name="T24" fmla="*/ 2147483646 w 26"/>
                  <a:gd name="T25" fmla="*/ 0 h 21"/>
                  <a:gd name="T26" fmla="*/ 2147483646 w 26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6"/>
                  <a:gd name="T43" fmla="*/ 0 h 21"/>
                  <a:gd name="T44" fmla="*/ 26 w 26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6" h="21">
                    <a:moveTo>
                      <a:pt x="26" y="9"/>
                    </a:moveTo>
                    <a:cubicBezTo>
                      <a:pt x="26" y="14"/>
                      <a:pt x="22" y="18"/>
                      <a:pt x="17" y="18"/>
                    </a:cubicBezTo>
                    <a:lnTo>
                      <a:pt x="14" y="18"/>
                    </a:lnTo>
                    <a:lnTo>
                      <a:pt x="16" y="21"/>
                    </a:lnTo>
                    <a:lnTo>
                      <a:pt x="5" y="16"/>
                    </a:lnTo>
                    <a:lnTo>
                      <a:pt x="16" y="12"/>
                    </a:lnTo>
                    <a:lnTo>
                      <a:pt x="14" y="15"/>
                    </a:lnTo>
                    <a:lnTo>
                      <a:pt x="17" y="15"/>
                    </a:lnTo>
                    <a:cubicBezTo>
                      <a:pt x="20" y="15"/>
                      <a:pt x="23" y="12"/>
                      <a:pt x="23" y="9"/>
                    </a:cubicBezTo>
                    <a:cubicBezTo>
                      <a:pt x="23" y="6"/>
                      <a:pt x="20" y="3"/>
                      <a:pt x="17" y="3"/>
                    </a:cubicBezTo>
                    <a:lnTo>
                      <a:pt x="0" y="3"/>
                    </a:lnTo>
                    <a:cubicBezTo>
                      <a:pt x="1" y="2"/>
                      <a:pt x="2" y="1"/>
                      <a:pt x="3" y="0"/>
                    </a:cubicBezTo>
                    <a:lnTo>
                      <a:pt x="17" y="0"/>
                    </a:lnTo>
                    <a:cubicBezTo>
                      <a:pt x="22" y="0"/>
                      <a:pt x="26" y="4"/>
                      <a:pt x="26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37" name="Freeform 137"/>
              <p:cNvSpPr/>
              <p:nvPr/>
            </p:nvSpPr>
            <p:spPr bwMode="auto">
              <a:xfrm flipH="1" flipV="1">
                <a:off x="19885" y="13585"/>
                <a:ext cx="226" cy="201"/>
              </a:xfrm>
              <a:custGeom>
                <a:avLst/>
                <a:gdLst>
                  <a:gd name="T0" fmla="*/ 0 w 27"/>
                  <a:gd name="T1" fmla="*/ 2147483646 h 21"/>
                  <a:gd name="T2" fmla="*/ 2147483646 w 27"/>
                  <a:gd name="T3" fmla="*/ 2147483646 h 21"/>
                  <a:gd name="T4" fmla="*/ 2147483646 w 27"/>
                  <a:gd name="T5" fmla="*/ 2147483646 h 21"/>
                  <a:gd name="T6" fmla="*/ 2147483646 w 27"/>
                  <a:gd name="T7" fmla="*/ 0 h 21"/>
                  <a:gd name="T8" fmla="*/ 2147483646 w 27"/>
                  <a:gd name="T9" fmla="*/ 2147483646 h 21"/>
                  <a:gd name="T10" fmla="*/ 2147483646 w 27"/>
                  <a:gd name="T11" fmla="*/ 2147483646 h 21"/>
                  <a:gd name="T12" fmla="*/ 2147483646 w 27"/>
                  <a:gd name="T13" fmla="*/ 2147483646 h 21"/>
                  <a:gd name="T14" fmla="*/ 2147483646 w 27"/>
                  <a:gd name="T15" fmla="*/ 2147483646 h 21"/>
                  <a:gd name="T16" fmla="*/ 2147483646 w 27"/>
                  <a:gd name="T17" fmla="*/ 2147483646 h 21"/>
                  <a:gd name="T18" fmla="*/ 2147483646 w 27"/>
                  <a:gd name="T19" fmla="*/ 2147483646 h 21"/>
                  <a:gd name="T20" fmla="*/ 2147483646 w 27"/>
                  <a:gd name="T21" fmla="*/ 2147483646 h 21"/>
                  <a:gd name="T22" fmla="*/ 2147483646 w 27"/>
                  <a:gd name="T23" fmla="*/ 2147483646 h 21"/>
                  <a:gd name="T24" fmla="*/ 2147483646 w 27"/>
                  <a:gd name="T25" fmla="*/ 2147483646 h 21"/>
                  <a:gd name="T26" fmla="*/ 0 w 27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7"/>
                  <a:gd name="T43" fmla="*/ 0 h 21"/>
                  <a:gd name="T44" fmla="*/ 27 w 27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7" h="21">
                    <a:moveTo>
                      <a:pt x="0" y="12"/>
                    </a:moveTo>
                    <a:cubicBezTo>
                      <a:pt x="0" y="7"/>
                      <a:pt x="5" y="3"/>
                      <a:pt x="10" y="3"/>
                    </a:cubicBezTo>
                    <a:lnTo>
                      <a:pt x="12" y="3"/>
                    </a:lnTo>
                    <a:lnTo>
                      <a:pt x="11" y="0"/>
                    </a:lnTo>
                    <a:lnTo>
                      <a:pt x="21" y="5"/>
                    </a:lnTo>
                    <a:lnTo>
                      <a:pt x="11" y="9"/>
                    </a:lnTo>
                    <a:lnTo>
                      <a:pt x="12" y="6"/>
                    </a:lnTo>
                    <a:lnTo>
                      <a:pt x="10" y="6"/>
                    </a:lnTo>
                    <a:cubicBezTo>
                      <a:pt x="6" y="6"/>
                      <a:pt x="4" y="9"/>
                      <a:pt x="4" y="12"/>
                    </a:cubicBezTo>
                    <a:cubicBezTo>
                      <a:pt x="4" y="15"/>
                      <a:pt x="6" y="18"/>
                      <a:pt x="10" y="18"/>
                    </a:cubicBezTo>
                    <a:lnTo>
                      <a:pt x="27" y="18"/>
                    </a:lnTo>
                    <a:cubicBezTo>
                      <a:pt x="26" y="19"/>
                      <a:pt x="24" y="20"/>
                      <a:pt x="23" y="21"/>
                    </a:cubicBezTo>
                    <a:lnTo>
                      <a:pt x="10" y="21"/>
                    </a:lnTo>
                    <a:cubicBezTo>
                      <a:pt x="5" y="21"/>
                      <a:pt x="0" y="17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238" name="组合 131"/>
            <p:cNvGrpSpPr/>
            <p:nvPr/>
          </p:nvGrpSpPr>
          <p:grpSpPr>
            <a:xfrm>
              <a:off x="8479" y="6227"/>
              <a:ext cx="490" cy="259"/>
              <a:chOff x="19657" y="13535"/>
              <a:chExt cx="514" cy="278"/>
            </a:xfrm>
          </p:grpSpPr>
          <p:sp>
            <p:nvSpPr>
              <p:cNvPr id="239" name="Freeform 135"/>
              <p:cNvSpPr/>
              <p:nvPr/>
            </p:nvSpPr>
            <p:spPr bwMode="auto">
              <a:xfrm flipH="1" flipV="1">
                <a:off x="19657" y="13535"/>
                <a:ext cx="514" cy="279"/>
              </a:xfrm>
              <a:custGeom>
                <a:avLst/>
                <a:gdLst>
                  <a:gd name="T0" fmla="*/ 2147483646 w 55"/>
                  <a:gd name="T1" fmla="*/ 2147483646 h 30"/>
                  <a:gd name="T2" fmla="*/ 2147483646 w 55"/>
                  <a:gd name="T3" fmla="*/ 2147483646 h 30"/>
                  <a:gd name="T4" fmla="*/ 2147483646 w 55"/>
                  <a:gd name="T5" fmla="*/ 0 h 30"/>
                  <a:gd name="T6" fmla="*/ 2147483646 w 55"/>
                  <a:gd name="T7" fmla="*/ 0 h 30"/>
                  <a:gd name="T8" fmla="*/ 0 w 55"/>
                  <a:gd name="T9" fmla="*/ 2147483646 h 30"/>
                  <a:gd name="T10" fmla="*/ 0 w 55"/>
                  <a:gd name="T11" fmla="*/ 2147483646 h 30"/>
                  <a:gd name="T12" fmla="*/ 2147483646 w 55"/>
                  <a:gd name="T13" fmla="*/ 2147483646 h 30"/>
                  <a:gd name="T14" fmla="*/ 2147483646 w 55"/>
                  <a:gd name="T15" fmla="*/ 2147483646 h 30"/>
                  <a:gd name="T16" fmla="*/ 2147483646 w 55"/>
                  <a:gd name="T17" fmla="*/ 2147483646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"/>
                  <a:gd name="T28" fmla="*/ 0 h 30"/>
                  <a:gd name="T29" fmla="*/ 55 w 55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" h="30">
                    <a:moveTo>
                      <a:pt x="55" y="15"/>
                    </a:moveTo>
                    <a:lnTo>
                      <a:pt x="55" y="14"/>
                    </a:lnTo>
                    <a:cubicBezTo>
                      <a:pt x="55" y="6"/>
                      <a:pt x="48" y="0"/>
                      <a:pt x="40" y="0"/>
                    </a:cubicBezTo>
                    <a:lnTo>
                      <a:pt x="15" y="0"/>
                    </a:lnTo>
                    <a:cubicBezTo>
                      <a:pt x="7" y="0"/>
                      <a:pt x="0" y="6"/>
                      <a:pt x="0" y="14"/>
                    </a:cubicBezTo>
                    <a:lnTo>
                      <a:pt x="0" y="15"/>
                    </a:lnTo>
                    <a:cubicBezTo>
                      <a:pt x="0" y="23"/>
                      <a:pt x="7" y="30"/>
                      <a:pt x="15" y="30"/>
                    </a:cubicBezTo>
                    <a:lnTo>
                      <a:pt x="40" y="30"/>
                    </a:lnTo>
                    <a:cubicBezTo>
                      <a:pt x="48" y="30"/>
                      <a:pt x="55" y="23"/>
                      <a:pt x="55" y="15"/>
                    </a:cubicBezTo>
                    <a:close/>
                  </a:path>
                </a:pathLst>
              </a:custGeom>
              <a:solidFill>
                <a:srgbClr val="FF3F3F"/>
              </a:solidFill>
              <a:ln w="31750">
                <a:solidFill>
                  <a:srgbClr val="A19201"/>
                </a:solidFill>
                <a:round/>
              </a:ln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40" name="Freeform 136"/>
              <p:cNvSpPr/>
              <p:nvPr/>
            </p:nvSpPr>
            <p:spPr bwMode="auto">
              <a:xfrm flipH="1" flipV="1">
                <a:off x="19709" y="13560"/>
                <a:ext cx="220" cy="198"/>
              </a:xfrm>
              <a:custGeom>
                <a:avLst/>
                <a:gdLst>
                  <a:gd name="T0" fmla="*/ 2147483646 w 26"/>
                  <a:gd name="T1" fmla="*/ 2147483646 h 21"/>
                  <a:gd name="T2" fmla="*/ 2147483646 w 26"/>
                  <a:gd name="T3" fmla="*/ 2147483646 h 21"/>
                  <a:gd name="T4" fmla="*/ 2147483646 w 26"/>
                  <a:gd name="T5" fmla="*/ 2147483646 h 21"/>
                  <a:gd name="T6" fmla="*/ 2147483646 w 26"/>
                  <a:gd name="T7" fmla="*/ 2147483646 h 21"/>
                  <a:gd name="T8" fmla="*/ 2147483646 w 26"/>
                  <a:gd name="T9" fmla="*/ 2147483646 h 21"/>
                  <a:gd name="T10" fmla="*/ 2147483646 w 26"/>
                  <a:gd name="T11" fmla="*/ 2147483646 h 21"/>
                  <a:gd name="T12" fmla="*/ 2147483646 w 26"/>
                  <a:gd name="T13" fmla="*/ 2147483646 h 21"/>
                  <a:gd name="T14" fmla="*/ 2147483646 w 26"/>
                  <a:gd name="T15" fmla="*/ 2147483646 h 21"/>
                  <a:gd name="T16" fmla="*/ 2147483646 w 26"/>
                  <a:gd name="T17" fmla="*/ 2147483646 h 21"/>
                  <a:gd name="T18" fmla="*/ 2147483646 w 26"/>
                  <a:gd name="T19" fmla="*/ 2147483646 h 21"/>
                  <a:gd name="T20" fmla="*/ 0 w 26"/>
                  <a:gd name="T21" fmla="*/ 2147483646 h 21"/>
                  <a:gd name="T22" fmla="*/ 2147483646 w 26"/>
                  <a:gd name="T23" fmla="*/ 0 h 21"/>
                  <a:gd name="T24" fmla="*/ 2147483646 w 26"/>
                  <a:gd name="T25" fmla="*/ 0 h 21"/>
                  <a:gd name="T26" fmla="*/ 2147483646 w 26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6"/>
                  <a:gd name="T43" fmla="*/ 0 h 21"/>
                  <a:gd name="T44" fmla="*/ 26 w 26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6" h="21">
                    <a:moveTo>
                      <a:pt x="26" y="9"/>
                    </a:moveTo>
                    <a:cubicBezTo>
                      <a:pt x="26" y="14"/>
                      <a:pt x="22" y="18"/>
                      <a:pt x="17" y="18"/>
                    </a:cubicBezTo>
                    <a:lnTo>
                      <a:pt x="14" y="18"/>
                    </a:lnTo>
                    <a:lnTo>
                      <a:pt x="16" y="21"/>
                    </a:lnTo>
                    <a:lnTo>
                      <a:pt x="5" y="16"/>
                    </a:lnTo>
                    <a:lnTo>
                      <a:pt x="16" y="12"/>
                    </a:lnTo>
                    <a:lnTo>
                      <a:pt x="14" y="15"/>
                    </a:lnTo>
                    <a:lnTo>
                      <a:pt x="17" y="15"/>
                    </a:lnTo>
                    <a:cubicBezTo>
                      <a:pt x="20" y="15"/>
                      <a:pt x="23" y="12"/>
                      <a:pt x="23" y="9"/>
                    </a:cubicBezTo>
                    <a:cubicBezTo>
                      <a:pt x="23" y="6"/>
                      <a:pt x="20" y="3"/>
                      <a:pt x="17" y="3"/>
                    </a:cubicBezTo>
                    <a:lnTo>
                      <a:pt x="0" y="3"/>
                    </a:lnTo>
                    <a:cubicBezTo>
                      <a:pt x="1" y="2"/>
                      <a:pt x="2" y="1"/>
                      <a:pt x="3" y="0"/>
                    </a:cubicBezTo>
                    <a:lnTo>
                      <a:pt x="17" y="0"/>
                    </a:lnTo>
                    <a:cubicBezTo>
                      <a:pt x="22" y="0"/>
                      <a:pt x="26" y="4"/>
                      <a:pt x="26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41" name="Freeform 137"/>
              <p:cNvSpPr/>
              <p:nvPr/>
            </p:nvSpPr>
            <p:spPr bwMode="auto">
              <a:xfrm flipH="1" flipV="1">
                <a:off x="19885" y="13585"/>
                <a:ext cx="226" cy="201"/>
              </a:xfrm>
              <a:custGeom>
                <a:avLst/>
                <a:gdLst>
                  <a:gd name="T0" fmla="*/ 0 w 27"/>
                  <a:gd name="T1" fmla="*/ 2147483646 h 21"/>
                  <a:gd name="T2" fmla="*/ 2147483646 w 27"/>
                  <a:gd name="T3" fmla="*/ 2147483646 h 21"/>
                  <a:gd name="T4" fmla="*/ 2147483646 w 27"/>
                  <a:gd name="T5" fmla="*/ 2147483646 h 21"/>
                  <a:gd name="T6" fmla="*/ 2147483646 w 27"/>
                  <a:gd name="T7" fmla="*/ 0 h 21"/>
                  <a:gd name="T8" fmla="*/ 2147483646 w 27"/>
                  <a:gd name="T9" fmla="*/ 2147483646 h 21"/>
                  <a:gd name="T10" fmla="*/ 2147483646 w 27"/>
                  <a:gd name="T11" fmla="*/ 2147483646 h 21"/>
                  <a:gd name="T12" fmla="*/ 2147483646 w 27"/>
                  <a:gd name="T13" fmla="*/ 2147483646 h 21"/>
                  <a:gd name="T14" fmla="*/ 2147483646 w 27"/>
                  <a:gd name="T15" fmla="*/ 2147483646 h 21"/>
                  <a:gd name="T16" fmla="*/ 2147483646 w 27"/>
                  <a:gd name="T17" fmla="*/ 2147483646 h 21"/>
                  <a:gd name="T18" fmla="*/ 2147483646 w 27"/>
                  <a:gd name="T19" fmla="*/ 2147483646 h 21"/>
                  <a:gd name="T20" fmla="*/ 2147483646 w 27"/>
                  <a:gd name="T21" fmla="*/ 2147483646 h 21"/>
                  <a:gd name="T22" fmla="*/ 2147483646 w 27"/>
                  <a:gd name="T23" fmla="*/ 2147483646 h 21"/>
                  <a:gd name="T24" fmla="*/ 2147483646 w 27"/>
                  <a:gd name="T25" fmla="*/ 2147483646 h 21"/>
                  <a:gd name="T26" fmla="*/ 0 w 27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7"/>
                  <a:gd name="T43" fmla="*/ 0 h 21"/>
                  <a:gd name="T44" fmla="*/ 27 w 27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7" h="21">
                    <a:moveTo>
                      <a:pt x="0" y="12"/>
                    </a:moveTo>
                    <a:cubicBezTo>
                      <a:pt x="0" y="7"/>
                      <a:pt x="5" y="3"/>
                      <a:pt x="10" y="3"/>
                    </a:cubicBezTo>
                    <a:lnTo>
                      <a:pt x="12" y="3"/>
                    </a:lnTo>
                    <a:lnTo>
                      <a:pt x="11" y="0"/>
                    </a:lnTo>
                    <a:lnTo>
                      <a:pt x="21" y="5"/>
                    </a:lnTo>
                    <a:lnTo>
                      <a:pt x="11" y="9"/>
                    </a:lnTo>
                    <a:lnTo>
                      <a:pt x="12" y="6"/>
                    </a:lnTo>
                    <a:lnTo>
                      <a:pt x="10" y="6"/>
                    </a:lnTo>
                    <a:cubicBezTo>
                      <a:pt x="6" y="6"/>
                      <a:pt x="4" y="9"/>
                      <a:pt x="4" y="12"/>
                    </a:cubicBezTo>
                    <a:cubicBezTo>
                      <a:pt x="4" y="15"/>
                      <a:pt x="6" y="18"/>
                      <a:pt x="10" y="18"/>
                    </a:cubicBezTo>
                    <a:lnTo>
                      <a:pt x="27" y="18"/>
                    </a:lnTo>
                    <a:cubicBezTo>
                      <a:pt x="26" y="19"/>
                      <a:pt x="24" y="20"/>
                      <a:pt x="23" y="21"/>
                    </a:cubicBezTo>
                    <a:lnTo>
                      <a:pt x="10" y="21"/>
                    </a:lnTo>
                    <a:cubicBezTo>
                      <a:pt x="5" y="21"/>
                      <a:pt x="0" y="17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243" name="TextBox 9"/>
            <p:cNvSpPr txBox="1"/>
            <p:nvPr/>
          </p:nvSpPr>
          <p:spPr>
            <a:xfrm rot="18720000">
              <a:off x="2247" y="5019"/>
              <a:ext cx="1264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spc="64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西津桥站 </a:t>
              </a:r>
            </a:p>
          </p:txBody>
        </p:sp>
        <p:sp>
          <p:nvSpPr>
            <p:cNvPr id="244" name="TextBox 9"/>
            <p:cNvSpPr txBox="1"/>
            <p:nvPr/>
          </p:nvSpPr>
          <p:spPr>
            <a:xfrm rot="18720000">
              <a:off x="2920" y="5065"/>
              <a:ext cx="1264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长江路站</a:t>
              </a:r>
              <a:r>
                <a:rPr lang="zh-CN" altLang="en-US" sz="1400" spc="64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</a:p>
          </p:txBody>
        </p:sp>
        <p:sp>
          <p:nvSpPr>
            <p:cNvPr id="245" name="TextBox 9"/>
            <p:cNvSpPr txBox="1"/>
            <p:nvPr/>
          </p:nvSpPr>
          <p:spPr>
            <a:xfrm rot="18720000">
              <a:off x="3683" y="5081"/>
              <a:ext cx="1264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时家桥站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46" name="TextBox 9"/>
            <p:cNvSpPr txBox="1"/>
            <p:nvPr/>
          </p:nvSpPr>
          <p:spPr>
            <a:xfrm rot="18720000">
              <a:off x="4346" y="5081"/>
              <a:ext cx="1264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金业街站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47" name="TextBox 9"/>
            <p:cNvSpPr txBox="1"/>
            <p:nvPr/>
          </p:nvSpPr>
          <p:spPr>
            <a:xfrm rot="18720000">
              <a:off x="5031" y="5081"/>
              <a:ext cx="1264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虎殿路站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48" name="TextBox 9"/>
            <p:cNvSpPr txBox="1"/>
            <p:nvPr/>
          </p:nvSpPr>
          <p:spPr>
            <a:xfrm rot="18720000">
              <a:off x="5598" y="4911"/>
              <a:ext cx="1722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虎丘湿地公园站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50" name="任意多边形 344"/>
            <p:cNvSpPr/>
            <p:nvPr/>
          </p:nvSpPr>
          <p:spPr>
            <a:xfrm>
              <a:off x="2577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51" name="任意多边形 344"/>
            <p:cNvSpPr/>
            <p:nvPr/>
          </p:nvSpPr>
          <p:spPr>
            <a:xfrm>
              <a:off x="3274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53" name="任意多边形 344"/>
            <p:cNvSpPr/>
            <p:nvPr/>
          </p:nvSpPr>
          <p:spPr>
            <a:xfrm>
              <a:off x="3935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54" name="任意多边形 344"/>
            <p:cNvSpPr/>
            <p:nvPr/>
          </p:nvSpPr>
          <p:spPr>
            <a:xfrm>
              <a:off x="4597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55" name="任意多边形 344"/>
            <p:cNvSpPr/>
            <p:nvPr/>
          </p:nvSpPr>
          <p:spPr>
            <a:xfrm>
              <a:off x="5328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56" name="任意多边形 344"/>
            <p:cNvSpPr/>
            <p:nvPr/>
          </p:nvSpPr>
          <p:spPr>
            <a:xfrm>
              <a:off x="5967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57" name="任意多边形 344"/>
            <p:cNvSpPr/>
            <p:nvPr/>
          </p:nvSpPr>
          <p:spPr>
            <a:xfrm>
              <a:off x="6687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58" name="任意多边形 344"/>
            <p:cNvSpPr/>
            <p:nvPr/>
          </p:nvSpPr>
          <p:spPr>
            <a:xfrm>
              <a:off x="7387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59" name="任意多边形 344"/>
            <p:cNvSpPr/>
            <p:nvPr/>
          </p:nvSpPr>
          <p:spPr>
            <a:xfrm>
              <a:off x="8037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60" name="TextBox 9"/>
            <p:cNvSpPr txBox="1"/>
            <p:nvPr/>
          </p:nvSpPr>
          <p:spPr>
            <a:xfrm rot="18720000">
              <a:off x="6318" y="4911"/>
              <a:ext cx="1722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孙武纪念园站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61" name="TextBox 9"/>
            <p:cNvSpPr txBox="1"/>
            <p:nvPr/>
          </p:nvSpPr>
          <p:spPr>
            <a:xfrm rot="18720000">
              <a:off x="7026" y="4911"/>
              <a:ext cx="1722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人民路站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62" name="TextBox 9"/>
            <p:cNvSpPr txBox="1"/>
            <p:nvPr/>
          </p:nvSpPr>
          <p:spPr>
            <a:xfrm rot="18720000">
              <a:off x="7655" y="4911"/>
              <a:ext cx="1722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陆慕老街站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63" name="任意多边形 344"/>
            <p:cNvSpPr/>
            <p:nvPr/>
          </p:nvSpPr>
          <p:spPr>
            <a:xfrm>
              <a:off x="8731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64" name="TextBox 9"/>
            <p:cNvSpPr txBox="1"/>
            <p:nvPr/>
          </p:nvSpPr>
          <p:spPr>
            <a:xfrm rot="18720000">
              <a:off x="8348" y="4911"/>
              <a:ext cx="1722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采莲路站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65" name="任意多边形 344"/>
            <p:cNvSpPr/>
            <p:nvPr/>
          </p:nvSpPr>
          <p:spPr>
            <a:xfrm>
              <a:off x="9492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66" name="TextBox 9"/>
            <p:cNvSpPr txBox="1"/>
            <p:nvPr/>
          </p:nvSpPr>
          <p:spPr>
            <a:xfrm rot="18720000">
              <a:off x="9110" y="4911"/>
              <a:ext cx="1722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相城大道站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67" name="任意多边形 344"/>
            <p:cNvSpPr/>
            <p:nvPr/>
          </p:nvSpPr>
          <p:spPr>
            <a:xfrm>
              <a:off x="10206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68" name="TextBox 9"/>
            <p:cNvSpPr txBox="1"/>
            <p:nvPr/>
          </p:nvSpPr>
          <p:spPr>
            <a:xfrm rot="18720000">
              <a:off x="9831" y="4925"/>
              <a:ext cx="1656" cy="5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相城区行政中心南站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69" name="任意多边形 344"/>
            <p:cNvSpPr/>
            <p:nvPr/>
          </p:nvSpPr>
          <p:spPr>
            <a:xfrm>
              <a:off x="10911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70" name="TextBox 9"/>
            <p:cNvSpPr txBox="1"/>
            <p:nvPr/>
          </p:nvSpPr>
          <p:spPr>
            <a:xfrm rot="18720000">
              <a:off x="10528" y="4911"/>
              <a:ext cx="1722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徐阳路站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71" name="任意多边形 344"/>
            <p:cNvSpPr/>
            <p:nvPr/>
          </p:nvSpPr>
          <p:spPr>
            <a:xfrm>
              <a:off x="11548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72" name="TextBox 9"/>
            <p:cNvSpPr txBox="1"/>
            <p:nvPr/>
          </p:nvSpPr>
          <p:spPr>
            <a:xfrm rot="18720000">
              <a:off x="11166" y="4911"/>
              <a:ext cx="1722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济学路站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73" name="任意多边形 344"/>
            <p:cNvSpPr/>
            <p:nvPr/>
          </p:nvSpPr>
          <p:spPr>
            <a:xfrm>
              <a:off x="12157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74" name="TextBox 9"/>
            <p:cNvSpPr txBox="1"/>
            <p:nvPr/>
          </p:nvSpPr>
          <p:spPr>
            <a:xfrm rot="18720000">
              <a:off x="11775" y="4911"/>
              <a:ext cx="1722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和顺路站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75" name="任意多边形 344"/>
            <p:cNvSpPr/>
            <p:nvPr/>
          </p:nvSpPr>
          <p:spPr>
            <a:xfrm>
              <a:off x="12852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76" name="TextBox 9"/>
            <p:cNvSpPr txBox="1"/>
            <p:nvPr/>
          </p:nvSpPr>
          <p:spPr>
            <a:xfrm rot="18720000">
              <a:off x="12470" y="4911"/>
              <a:ext cx="1722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唐庄站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77" name="任意多边形 344"/>
            <p:cNvSpPr/>
            <p:nvPr/>
          </p:nvSpPr>
          <p:spPr>
            <a:xfrm>
              <a:off x="13566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78" name="TextBox 9"/>
            <p:cNvSpPr txBox="1"/>
            <p:nvPr/>
          </p:nvSpPr>
          <p:spPr>
            <a:xfrm rot="18720000">
              <a:off x="13184" y="4911"/>
              <a:ext cx="1722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娄中路站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79" name="任意多边形 344"/>
            <p:cNvSpPr/>
            <p:nvPr/>
          </p:nvSpPr>
          <p:spPr>
            <a:xfrm>
              <a:off x="14290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80" name="TextBox 9"/>
            <p:cNvSpPr txBox="1"/>
            <p:nvPr/>
          </p:nvSpPr>
          <p:spPr>
            <a:xfrm rot="18720000">
              <a:off x="13849" y="4820"/>
              <a:ext cx="1968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苏州园区火车站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81" name="任意多边形 344"/>
            <p:cNvSpPr/>
            <p:nvPr/>
          </p:nvSpPr>
          <p:spPr>
            <a:xfrm>
              <a:off x="14936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82" name="TextBox 9"/>
            <p:cNvSpPr txBox="1"/>
            <p:nvPr/>
          </p:nvSpPr>
          <p:spPr>
            <a:xfrm rot="18720000">
              <a:off x="14583" y="4911"/>
              <a:ext cx="1722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西沈浒路站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83" name="任意多边形 344"/>
            <p:cNvSpPr/>
            <p:nvPr/>
          </p:nvSpPr>
          <p:spPr>
            <a:xfrm>
              <a:off x="15660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84" name="TextBox 9"/>
            <p:cNvSpPr txBox="1"/>
            <p:nvPr/>
          </p:nvSpPr>
          <p:spPr>
            <a:xfrm rot="18720000">
              <a:off x="15278" y="4911"/>
              <a:ext cx="1722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时代广场站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85" name="任意多边形 344"/>
            <p:cNvSpPr/>
            <p:nvPr/>
          </p:nvSpPr>
          <p:spPr>
            <a:xfrm>
              <a:off x="16322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86" name="TextBox 9"/>
            <p:cNvSpPr txBox="1"/>
            <p:nvPr/>
          </p:nvSpPr>
          <p:spPr>
            <a:xfrm rot="18720000">
              <a:off x="15939" y="4911"/>
              <a:ext cx="1722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右岸街站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87" name="任意多边形 344"/>
            <p:cNvSpPr/>
            <p:nvPr/>
          </p:nvSpPr>
          <p:spPr>
            <a:xfrm>
              <a:off x="17078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88" name="TextBox 9"/>
            <p:cNvSpPr txBox="1"/>
            <p:nvPr/>
          </p:nvSpPr>
          <p:spPr>
            <a:xfrm rot="18720000">
              <a:off x="16696" y="4911"/>
              <a:ext cx="1722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中塘公园站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89" name="任意多边形 344"/>
            <p:cNvSpPr/>
            <p:nvPr/>
          </p:nvSpPr>
          <p:spPr>
            <a:xfrm>
              <a:off x="17864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90" name="TextBox 9"/>
            <p:cNvSpPr txBox="1"/>
            <p:nvPr/>
          </p:nvSpPr>
          <p:spPr>
            <a:xfrm rot="18720000">
              <a:off x="17510" y="4911"/>
              <a:ext cx="1722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车斜路站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91" name="任意多边形 344"/>
            <p:cNvSpPr/>
            <p:nvPr/>
          </p:nvSpPr>
          <p:spPr>
            <a:xfrm>
              <a:off x="18563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92" name="TextBox 9"/>
            <p:cNvSpPr txBox="1"/>
            <p:nvPr/>
          </p:nvSpPr>
          <p:spPr>
            <a:xfrm rot="18720000">
              <a:off x="18195" y="4911"/>
              <a:ext cx="1722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东延路站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93" name="任意多边形 344"/>
            <p:cNvSpPr/>
            <p:nvPr/>
          </p:nvSpPr>
          <p:spPr>
            <a:xfrm>
              <a:off x="19206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94" name="TextBox 9"/>
            <p:cNvSpPr txBox="1"/>
            <p:nvPr/>
          </p:nvSpPr>
          <p:spPr>
            <a:xfrm rot="18720000">
              <a:off x="18852" y="4911"/>
              <a:ext cx="1722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仁爱路站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95" name="任意多边形 344"/>
            <p:cNvSpPr/>
            <p:nvPr/>
          </p:nvSpPr>
          <p:spPr>
            <a:xfrm>
              <a:off x="19919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96" name="TextBox 9"/>
            <p:cNvSpPr txBox="1"/>
            <p:nvPr/>
          </p:nvSpPr>
          <p:spPr>
            <a:xfrm rot="18720000">
              <a:off x="19565" y="4911"/>
              <a:ext cx="1722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松涛街站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97" name="任意多边形 344"/>
            <p:cNvSpPr/>
            <p:nvPr/>
          </p:nvSpPr>
          <p:spPr>
            <a:xfrm>
              <a:off x="20605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98" name="TextBox 9"/>
            <p:cNvSpPr txBox="1"/>
            <p:nvPr/>
          </p:nvSpPr>
          <p:spPr>
            <a:xfrm rot="18720000">
              <a:off x="20251" y="4911"/>
              <a:ext cx="1722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裕新路站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02" name="任意多边形 344"/>
            <p:cNvSpPr/>
            <p:nvPr/>
          </p:nvSpPr>
          <p:spPr>
            <a:xfrm>
              <a:off x="21247" y="5845"/>
              <a:ext cx="0" cy="330"/>
            </a:xfrm>
            <a:custGeom>
              <a:avLst/>
              <a:gdLst>
                <a:gd name="connisteX0" fmla="*/ 0 w 0"/>
                <a:gd name="connsiteY0" fmla="*/ 228600 h 228600"/>
                <a:gd name="connisteX1" fmla="*/ 0 w 0"/>
                <a:gd name="connsiteY1" fmla="*/ 0 h 2286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h="228600">
                  <a:moveTo>
                    <a:pt x="0" y="228600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5">
                <a:solidFill>
                  <a:schemeClr val="tx1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303" name="TextBox 9"/>
            <p:cNvSpPr txBox="1"/>
            <p:nvPr/>
          </p:nvSpPr>
          <p:spPr>
            <a:xfrm rot="18720000">
              <a:off x="20894" y="4806"/>
              <a:ext cx="1722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25079" tIns="12539" rIns="25079" bIns="12539">
              <a:spAutoFit/>
            </a:bodyPr>
            <a:lstStyle/>
            <a:p>
              <a:pPr defTabSz="829945"/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车坊站</a:t>
              </a:r>
              <a:endParaRPr lang="zh-CN" altLang="en-US" sz="1400" spc="6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304" name="组合 179"/>
            <p:cNvGrpSpPr/>
            <p:nvPr/>
          </p:nvGrpSpPr>
          <p:grpSpPr bwMode="auto">
            <a:xfrm flipH="1" flipV="1">
              <a:off x="17620" y="6227"/>
              <a:ext cx="490" cy="260"/>
              <a:chOff x="3157170" y="7821613"/>
              <a:chExt cx="368306" cy="201612"/>
            </a:xfrm>
          </p:grpSpPr>
          <p:sp>
            <p:nvSpPr>
              <p:cNvPr id="305" name="Freeform 135"/>
              <p:cNvSpPr/>
              <p:nvPr/>
            </p:nvSpPr>
            <p:spPr bwMode="auto">
              <a:xfrm>
                <a:off x="3157170" y="7821613"/>
                <a:ext cx="368306" cy="201612"/>
              </a:xfrm>
              <a:custGeom>
                <a:avLst/>
                <a:gdLst>
                  <a:gd name="T0" fmla="*/ 2147483646 w 55"/>
                  <a:gd name="T1" fmla="*/ 2147483646 h 30"/>
                  <a:gd name="T2" fmla="*/ 2147483646 w 55"/>
                  <a:gd name="T3" fmla="*/ 2147483646 h 30"/>
                  <a:gd name="T4" fmla="*/ 2147483646 w 55"/>
                  <a:gd name="T5" fmla="*/ 0 h 30"/>
                  <a:gd name="T6" fmla="*/ 2147483646 w 55"/>
                  <a:gd name="T7" fmla="*/ 0 h 30"/>
                  <a:gd name="T8" fmla="*/ 0 w 55"/>
                  <a:gd name="T9" fmla="*/ 2147483646 h 30"/>
                  <a:gd name="T10" fmla="*/ 0 w 55"/>
                  <a:gd name="T11" fmla="*/ 2147483646 h 30"/>
                  <a:gd name="T12" fmla="*/ 2147483646 w 55"/>
                  <a:gd name="T13" fmla="*/ 2147483646 h 30"/>
                  <a:gd name="T14" fmla="*/ 2147483646 w 55"/>
                  <a:gd name="T15" fmla="*/ 2147483646 h 30"/>
                  <a:gd name="T16" fmla="*/ 2147483646 w 55"/>
                  <a:gd name="T17" fmla="*/ 2147483646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"/>
                  <a:gd name="T28" fmla="*/ 0 h 30"/>
                  <a:gd name="T29" fmla="*/ 55 w 55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" h="30">
                    <a:moveTo>
                      <a:pt x="55" y="15"/>
                    </a:moveTo>
                    <a:lnTo>
                      <a:pt x="55" y="14"/>
                    </a:lnTo>
                    <a:cubicBezTo>
                      <a:pt x="55" y="6"/>
                      <a:pt x="48" y="0"/>
                      <a:pt x="40" y="0"/>
                    </a:cubicBezTo>
                    <a:lnTo>
                      <a:pt x="15" y="0"/>
                    </a:lnTo>
                    <a:cubicBezTo>
                      <a:pt x="7" y="0"/>
                      <a:pt x="0" y="6"/>
                      <a:pt x="0" y="14"/>
                    </a:cubicBezTo>
                    <a:lnTo>
                      <a:pt x="0" y="15"/>
                    </a:lnTo>
                    <a:cubicBezTo>
                      <a:pt x="0" y="23"/>
                      <a:pt x="7" y="30"/>
                      <a:pt x="15" y="30"/>
                    </a:cubicBezTo>
                    <a:lnTo>
                      <a:pt x="40" y="30"/>
                    </a:lnTo>
                    <a:cubicBezTo>
                      <a:pt x="48" y="30"/>
                      <a:pt x="55" y="23"/>
                      <a:pt x="55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0">
                <a:solidFill>
                  <a:srgbClr val="A19201"/>
                </a:solidFill>
                <a:round/>
              </a:ln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306" name="Freeform 136"/>
              <p:cNvSpPr/>
              <p:nvPr/>
            </p:nvSpPr>
            <p:spPr bwMode="auto">
              <a:xfrm>
                <a:off x="3330685" y="7862175"/>
                <a:ext cx="157345" cy="143156"/>
              </a:xfrm>
              <a:custGeom>
                <a:avLst/>
                <a:gdLst>
                  <a:gd name="T0" fmla="*/ 2147483646 w 26"/>
                  <a:gd name="T1" fmla="*/ 2147483646 h 21"/>
                  <a:gd name="T2" fmla="*/ 2147483646 w 26"/>
                  <a:gd name="T3" fmla="*/ 2147483646 h 21"/>
                  <a:gd name="T4" fmla="*/ 2147483646 w 26"/>
                  <a:gd name="T5" fmla="*/ 2147483646 h 21"/>
                  <a:gd name="T6" fmla="*/ 2147483646 w 26"/>
                  <a:gd name="T7" fmla="*/ 2147483646 h 21"/>
                  <a:gd name="T8" fmla="*/ 2147483646 w 26"/>
                  <a:gd name="T9" fmla="*/ 2147483646 h 21"/>
                  <a:gd name="T10" fmla="*/ 2147483646 w 26"/>
                  <a:gd name="T11" fmla="*/ 2147483646 h 21"/>
                  <a:gd name="T12" fmla="*/ 2147483646 w 26"/>
                  <a:gd name="T13" fmla="*/ 2147483646 h 21"/>
                  <a:gd name="T14" fmla="*/ 2147483646 w 26"/>
                  <a:gd name="T15" fmla="*/ 2147483646 h 21"/>
                  <a:gd name="T16" fmla="*/ 2147483646 w 26"/>
                  <a:gd name="T17" fmla="*/ 2147483646 h 21"/>
                  <a:gd name="T18" fmla="*/ 2147483646 w 26"/>
                  <a:gd name="T19" fmla="*/ 2147483646 h 21"/>
                  <a:gd name="T20" fmla="*/ 0 w 26"/>
                  <a:gd name="T21" fmla="*/ 2147483646 h 21"/>
                  <a:gd name="T22" fmla="*/ 2147483646 w 26"/>
                  <a:gd name="T23" fmla="*/ 0 h 21"/>
                  <a:gd name="T24" fmla="*/ 2147483646 w 26"/>
                  <a:gd name="T25" fmla="*/ 0 h 21"/>
                  <a:gd name="T26" fmla="*/ 2147483646 w 26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6"/>
                  <a:gd name="T43" fmla="*/ 0 h 21"/>
                  <a:gd name="T44" fmla="*/ 26 w 26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6" h="21">
                    <a:moveTo>
                      <a:pt x="26" y="9"/>
                    </a:moveTo>
                    <a:cubicBezTo>
                      <a:pt x="26" y="14"/>
                      <a:pt x="22" y="18"/>
                      <a:pt x="17" y="18"/>
                    </a:cubicBezTo>
                    <a:lnTo>
                      <a:pt x="14" y="18"/>
                    </a:lnTo>
                    <a:lnTo>
                      <a:pt x="16" y="21"/>
                    </a:lnTo>
                    <a:lnTo>
                      <a:pt x="5" y="16"/>
                    </a:lnTo>
                    <a:lnTo>
                      <a:pt x="16" y="12"/>
                    </a:lnTo>
                    <a:lnTo>
                      <a:pt x="14" y="15"/>
                    </a:lnTo>
                    <a:lnTo>
                      <a:pt x="17" y="15"/>
                    </a:lnTo>
                    <a:cubicBezTo>
                      <a:pt x="20" y="15"/>
                      <a:pt x="23" y="12"/>
                      <a:pt x="23" y="9"/>
                    </a:cubicBezTo>
                    <a:cubicBezTo>
                      <a:pt x="23" y="6"/>
                      <a:pt x="20" y="3"/>
                      <a:pt x="17" y="3"/>
                    </a:cubicBezTo>
                    <a:lnTo>
                      <a:pt x="0" y="3"/>
                    </a:lnTo>
                    <a:cubicBezTo>
                      <a:pt x="1" y="2"/>
                      <a:pt x="2" y="1"/>
                      <a:pt x="3" y="0"/>
                    </a:cubicBezTo>
                    <a:lnTo>
                      <a:pt x="17" y="0"/>
                    </a:lnTo>
                    <a:cubicBezTo>
                      <a:pt x="22" y="0"/>
                      <a:pt x="26" y="4"/>
                      <a:pt x="26" y="9"/>
                    </a:cubicBezTo>
                    <a:close/>
                  </a:path>
                </a:pathLst>
              </a:custGeom>
              <a:solidFill>
                <a:srgbClr val="A192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307" name="Freeform 137"/>
              <p:cNvSpPr/>
              <p:nvPr/>
            </p:nvSpPr>
            <p:spPr bwMode="auto">
              <a:xfrm>
                <a:off x="3199748" y="7841895"/>
                <a:ext cx="161746" cy="145542"/>
              </a:xfrm>
              <a:custGeom>
                <a:avLst/>
                <a:gdLst>
                  <a:gd name="T0" fmla="*/ 0 w 27"/>
                  <a:gd name="T1" fmla="*/ 2147483646 h 21"/>
                  <a:gd name="T2" fmla="*/ 2147483646 w 27"/>
                  <a:gd name="T3" fmla="*/ 2147483646 h 21"/>
                  <a:gd name="T4" fmla="*/ 2147483646 w 27"/>
                  <a:gd name="T5" fmla="*/ 2147483646 h 21"/>
                  <a:gd name="T6" fmla="*/ 2147483646 w 27"/>
                  <a:gd name="T7" fmla="*/ 0 h 21"/>
                  <a:gd name="T8" fmla="*/ 2147483646 w 27"/>
                  <a:gd name="T9" fmla="*/ 2147483646 h 21"/>
                  <a:gd name="T10" fmla="*/ 2147483646 w 27"/>
                  <a:gd name="T11" fmla="*/ 2147483646 h 21"/>
                  <a:gd name="T12" fmla="*/ 2147483646 w 27"/>
                  <a:gd name="T13" fmla="*/ 2147483646 h 21"/>
                  <a:gd name="T14" fmla="*/ 2147483646 w 27"/>
                  <a:gd name="T15" fmla="*/ 2147483646 h 21"/>
                  <a:gd name="T16" fmla="*/ 2147483646 w 27"/>
                  <a:gd name="T17" fmla="*/ 2147483646 h 21"/>
                  <a:gd name="T18" fmla="*/ 2147483646 w 27"/>
                  <a:gd name="T19" fmla="*/ 2147483646 h 21"/>
                  <a:gd name="T20" fmla="*/ 2147483646 w 27"/>
                  <a:gd name="T21" fmla="*/ 2147483646 h 21"/>
                  <a:gd name="T22" fmla="*/ 2147483646 w 27"/>
                  <a:gd name="T23" fmla="*/ 2147483646 h 21"/>
                  <a:gd name="T24" fmla="*/ 2147483646 w 27"/>
                  <a:gd name="T25" fmla="*/ 2147483646 h 21"/>
                  <a:gd name="T26" fmla="*/ 0 w 27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7"/>
                  <a:gd name="T43" fmla="*/ 0 h 21"/>
                  <a:gd name="T44" fmla="*/ 27 w 27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7" h="21">
                    <a:moveTo>
                      <a:pt x="0" y="12"/>
                    </a:moveTo>
                    <a:cubicBezTo>
                      <a:pt x="0" y="7"/>
                      <a:pt x="5" y="3"/>
                      <a:pt x="10" y="3"/>
                    </a:cubicBezTo>
                    <a:lnTo>
                      <a:pt x="12" y="3"/>
                    </a:lnTo>
                    <a:lnTo>
                      <a:pt x="11" y="0"/>
                    </a:lnTo>
                    <a:lnTo>
                      <a:pt x="21" y="5"/>
                    </a:lnTo>
                    <a:lnTo>
                      <a:pt x="11" y="9"/>
                    </a:lnTo>
                    <a:lnTo>
                      <a:pt x="12" y="6"/>
                    </a:lnTo>
                    <a:lnTo>
                      <a:pt x="10" y="6"/>
                    </a:lnTo>
                    <a:cubicBezTo>
                      <a:pt x="6" y="6"/>
                      <a:pt x="4" y="9"/>
                      <a:pt x="4" y="12"/>
                    </a:cubicBezTo>
                    <a:cubicBezTo>
                      <a:pt x="4" y="15"/>
                      <a:pt x="6" y="18"/>
                      <a:pt x="10" y="18"/>
                    </a:cubicBezTo>
                    <a:lnTo>
                      <a:pt x="27" y="18"/>
                    </a:lnTo>
                    <a:cubicBezTo>
                      <a:pt x="26" y="19"/>
                      <a:pt x="24" y="20"/>
                      <a:pt x="23" y="21"/>
                    </a:cubicBezTo>
                    <a:lnTo>
                      <a:pt x="10" y="21"/>
                    </a:lnTo>
                    <a:cubicBezTo>
                      <a:pt x="5" y="21"/>
                      <a:pt x="0" y="17"/>
                      <a:pt x="0" y="12"/>
                    </a:cubicBezTo>
                    <a:close/>
                  </a:path>
                </a:pathLst>
              </a:custGeom>
              <a:solidFill>
                <a:srgbClr val="A192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320" name="组合 179"/>
            <p:cNvGrpSpPr/>
            <p:nvPr/>
          </p:nvGrpSpPr>
          <p:grpSpPr bwMode="auto">
            <a:xfrm flipH="1" flipV="1">
              <a:off x="6420" y="6227"/>
              <a:ext cx="490" cy="260"/>
              <a:chOff x="3157170" y="7821613"/>
              <a:chExt cx="368306" cy="201612"/>
            </a:xfrm>
          </p:grpSpPr>
          <p:sp>
            <p:nvSpPr>
              <p:cNvPr id="321" name="Freeform 135"/>
              <p:cNvSpPr/>
              <p:nvPr/>
            </p:nvSpPr>
            <p:spPr bwMode="auto">
              <a:xfrm>
                <a:off x="3157170" y="7821613"/>
                <a:ext cx="368306" cy="201612"/>
              </a:xfrm>
              <a:custGeom>
                <a:avLst/>
                <a:gdLst>
                  <a:gd name="T0" fmla="*/ 2147483646 w 55"/>
                  <a:gd name="T1" fmla="*/ 2147483646 h 30"/>
                  <a:gd name="T2" fmla="*/ 2147483646 w 55"/>
                  <a:gd name="T3" fmla="*/ 2147483646 h 30"/>
                  <a:gd name="T4" fmla="*/ 2147483646 w 55"/>
                  <a:gd name="T5" fmla="*/ 0 h 30"/>
                  <a:gd name="T6" fmla="*/ 2147483646 w 55"/>
                  <a:gd name="T7" fmla="*/ 0 h 30"/>
                  <a:gd name="T8" fmla="*/ 0 w 55"/>
                  <a:gd name="T9" fmla="*/ 2147483646 h 30"/>
                  <a:gd name="T10" fmla="*/ 0 w 55"/>
                  <a:gd name="T11" fmla="*/ 2147483646 h 30"/>
                  <a:gd name="T12" fmla="*/ 2147483646 w 55"/>
                  <a:gd name="T13" fmla="*/ 2147483646 h 30"/>
                  <a:gd name="T14" fmla="*/ 2147483646 w 55"/>
                  <a:gd name="T15" fmla="*/ 2147483646 h 30"/>
                  <a:gd name="T16" fmla="*/ 2147483646 w 55"/>
                  <a:gd name="T17" fmla="*/ 2147483646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"/>
                  <a:gd name="T28" fmla="*/ 0 h 30"/>
                  <a:gd name="T29" fmla="*/ 55 w 55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" h="30">
                    <a:moveTo>
                      <a:pt x="55" y="15"/>
                    </a:moveTo>
                    <a:lnTo>
                      <a:pt x="55" y="14"/>
                    </a:lnTo>
                    <a:cubicBezTo>
                      <a:pt x="55" y="6"/>
                      <a:pt x="48" y="0"/>
                      <a:pt x="40" y="0"/>
                    </a:cubicBezTo>
                    <a:lnTo>
                      <a:pt x="15" y="0"/>
                    </a:lnTo>
                    <a:cubicBezTo>
                      <a:pt x="7" y="0"/>
                      <a:pt x="0" y="6"/>
                      <a:pt x="0" y="14"/>
                    </a:cubicBezTo>
                    <a:lnTo>
                      <a:pt x="0" y="15"/>
                    </a:lnTo>
                    <a:cubicBezTo>
                      <a:pt x="0" y="23"/>
                      <a:pt x="7" y="30"/>
                      <a:pt x="15" y="30"/>
                    </a:cubicBezTo>
                    <a:lnTo>
                      <a:pt x="40" y="30"/>
                    </a:lnTo>
                    <a:cubicBezTo>
                      <a:pt x="48" y="30"/>
                      <a:pt x="55" y="23"/>
                      <a:pt x="55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0">
                <a:solidFill>
                  <a:srgbClr val="A19201"/>
                </a:solidFill>
                <a:round/>
              </a:ln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322" name="Freeform 136"/>
              <p:cNvSpPr/>
              <p:nvPr/>
            </p:nvSpPr>
            <p:spPr bwMode="auto">
              <a:xfrm>
                <a:off x="3330685" y="7862175"/>
                <a:ext cx="157345" cy="143156"/>
              </a:xfrm>
              <a:custGeom>
                <a:avLst/>
                <a:gdLst>
                  <a:gd name="T0" fmla="*/ 2147483646 w 26"/>
                  <a:gd name="T1" fmla="*/ 2147483646 h 21"/>
                  <a:gd name="T2" fmla="*/ 2147483646 w 26"/>
                  <a:gd name="T3" fmla="*/ 2147483646 h 21"/>
                  <a:gd name="T4" fmla="*/ 2147483646 w 26"/>
                  <a:gd name="T5" fmla="*/ 2147483646 h 21"/>
                  <a:gd name="T6" fmla="*/ 2147483646 w 26"/>
                  <a:gd name="T7" fmla="*/ 2147483646 h 21"/>
                  <a:gd name="T8" fmla="*/ 2147483646 w 26"/>
                  <a:gd name="T9" fmla="*/ 2147483646 h 21"/>
                  <a:gd name="T10" fmla="*/ 2147483646 w 26"/>
                  <a:gd name="T11" fmla="*/ 2147483646 h 21"/>
                  <a:gd name="T12" fmla="*/ 2147483646 w 26"/>
                  <a:gd name="T13" fmla="*/ 2147483646 h 21"/>
                  <a:gd name="T14" fmla="*/ 2147483646 w 26"/>
                  <a:gd name="T15" fmla="*/ 2147483646 h 21"/>
                  <a:gd name="T16" fmla="*/ 2147483646 w 26"/>
                  <a:gd name="T17" fmla="*/ 2147483646 h 21"/>
                  <a:gd name="T18" fmla="*/ 2147483646 w 26"/>
                  <a:gd name="T19" fmla="*/ 2147483646 h 21"/>
                  <a:gd name="T20" fmla="*/ 0 w 26"/>
                  <a:gd name="T21" fmla="*/ 2147483646 h 21"/>
                  <a:gd name="T22" fmla="*/ 2147483646 w 26"/>
                  <a:gd name="T23" fmla="*/ 0 h 21"/>
                  <a:gd name="T24" fmla="*/ 2147483646 w 26"/>
                  <a:gd name="T25" fmla="*/ 0 h 21"/>
                  <a:gd name="T26" fmla="*/ 2147483646 w 26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6"/>
                  <a:gd name="T43" fmla="*/ 0 h 21"/>
                  <a:gd name="T44" fmla="*/ 26 w 26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6" h="21">
                    <a:moveTo>
                      <a:pt x="26" y="9"/>
                    </a:moveTo>
                    <a:cubicBezTo>
                      <a:pt x="26" y="14"/>
                      <a:pt x="22" y="18"/>
                      <a:pt x="17" y="18"/>
                    </a:cubicBezTo>
                    <a:lnTo>
                      <a:pt x="14" y="18"/>
                    </a:lnTo>
                    <a:lnTo>
                      <a:pt x="16" y="21"/>
                    </a:lnTo>
                    <a:lnTo>
                      <a:pt x="5" y="16"/>
                    </a:lnTo>
                    <a:lnTo>
                      <a:pt x="16" y="12"/>
                    </a:lnTo>
                    <a:lnTo>
                      <a:pt x="14" y="15"/>
                    </a:lnTo>
                    <a:lnTo>
                      <a:pt x="17" y="15"/>
                    </a:lnTo>
                    <a:cubicBezTo>
                      <a:pt x="20" y="15"/>
                      <a:pt x="23" y="12"/>
                      <a:pt x="23" y="9"/>
                    </a:cubicBezTo>
                    <a:cubicBezTo>
                      <a:pt x="23" y="6"/>
                      <a:pt x="20" y="3"/>
                      <a:pt x="17" y="3"/>
                    </a:cubicBezTo>
                    <a:lnTo>
                      <a:pt x="0" y="3"/>
                    </a:lnTo>
                    <a:cubicBezTo>
                      <a:pt x="1" y="2"/>
                      <a:pt x="2" y="1"/>
                      <a:pt x="3" y="0"/>
                    </a:cubicBezTo>
                    <a:lnTo>
                      <a:pt x="17" y="0"/>
                    </a:lnTo>
                    <a:cubicBezTo>
                      <a:pt x="22" y="0"/>
                      <a:pt x="26" y="4"/>
                      <a:pt x="26" y="9"/>
                    </a:cubicBezTo>
                    <a:close/>
                  </a:path>
                </a:pathLst>
              </a:custGeom>
              <a:solidFill>
                <a:srgbClr val="A192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323" name="Freeform 137"/>
              <p:cNvSpPr/>
              <p:nvPr/>
            </p:nvSpPr>
            <p:spPr bwMode="auto">
              <a:xfrm>
                <a:off x="3199748" y="7841895"/>
                <a:ext cx="161746" cy="145542"/>
              </a:xfrm>
              <a:custGeom>
                <a:avLst/>
                <a:gdLst>
                  <a:gd name="T0" fmla="*/ 0 w 27"/>
                  <a:gd name="T1" fmla="*/ 2147483646 h 21"/>
                  <a:gd name="T2" fmla="*/ 2147483646 w 27"/>
                  <a:gd name="T3" fmla="*/ 2147483646 h 21"/>
                  <a:gd name="T4" fmla="*/ 2147483646 w 27"/>
                  <a:gd name="T5" fmla="*/ 2147483646 h 21"/>
                  <a:gd name="T6" fmla="*/ 2147483646 w 27"/>
                  <a:gd name="T7" fmla="*/ 0 h 21"/>
                  <a:gd name="T8" fmla="*/ 2147483646 w 27"/>
                  <a:gd name="T9" fmla="*/ 2147483646 h 21"/>
                  <a:gd name="T10" fmla="*/ 2147483646 w 27"/>
                  <a:gd name="T11" fmla="*/ 2147483646 h 21"/>
                  <a:gd name="T12" fmla="*/ 2147483646 w 27"/>
                  <a:gd name="T13" fmla="*/ 2147483646 h 21"/>
                  <a:gd name="T14" fmla="*/ 2147483646 w 27"/>
                  <a:gd name="T15" fmla="*/ 2147483646 h 21"/>
                  <a:gd name="T16" fmla="*/ 2147483646 w 27"/>
                  <a:gd name="T17" fmla="*/ 2147483646 h 21"/>
                  <a:gd name="T18" fmla="*/ 2147483646 w 27"/>
                  <a:gd name="T19" fmla="*/ 2147483646 h 21"/>
                  <a:gd name="T20" fmla="*/ 2147483646 w 27"/>
                  <a:gd name="T21" fmla="*/ 2147483646 h 21"/>
                  <a:gd name="T22" fmla="*/ 2147483646 w 27"/>
                  <a:gd name="T23" fmla="*/ 2147483646 h 21"/>
                  <a:gd name="T24" fmla="*/ 2147483646 w 27"/>
                  <a:gd name="T25" fmla="*/ 2147483646 h 21"/>
                  <a:gd name="T26" fmla="*/ 0 w 27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7"/>
                  <a:gd name="T43" fmla="*/ 0 h 21"/>
                  <a:gd name="T44" fmla="*/ 27 w 27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7" h="21">
                    <a:moveTo>
                      <a:pt x="0" y="12"/>
                    </a:moveTo>
                    <a:cubicBezTo>
                      <a:pt x="0" y="7"/>
                      <a:pt x="5" y="3"/>
                      <a:pt x="10" y="3"/>
                    </a:cubicBezTo>
                    <a:lnTo>
                      <a:pt x="12" y="3"/>
                    </a:lnTo>
                    <a:lnTo>
                      <a:pt x="11" y="0"/>
                    </a:lnTo>
                    <a:lnTo>
                      <a:pt x="21" y="5"/>
                    </a:lnTo>
                    <a:lnTo>
                      <a:pt x="11" y="9"/>
                    </a:lnTo>
                    <a:lnTo>
                      <a:pt x="12" y="6"/>
                    </a:lnTo>
                    <a:lnTo>
                      <a:pt x="10" y="6"/>
                    </a:lnTo>
                    <a:cubicBezTo>
                      <a:pt x="6" y="6"/>
                      <a:pt x="4" y="9"/>
                      <a:pt x="4" y="12"/>
                    </a:cubicBezTo>
                    <a:cubicBezTo>
                      <a:pt x="4" y="15"/>
                      <a:pt x="6" y="18"/>
                      <a:pt x="10" y="18"/>
                    </a:cubicBezTo>
                    <a:lnTo>
                      <a:pt x="27" y="18"/>
                    </a:lnTo>
                    <a:cubicBezTo>
                      <a:pt x="26" y="19"/>
                      <a:pt x="24" y="20"/>
                      <a:pt x="23" y="21"/>
                    </a:cubicBezTo>
                    <a:lnTo>
                      <a:pt x="10" y="21"/>
                    </a:lnTo>
                    <a:cubicBezTo>
                      <a:pt x="5" y="21"/>
                      <a:pt x="0" y="17"/>
                      <a:pt x="0" y="12"/>
                    </a:cubicBezTo>
                    <a:close/>
                  </a:path>
                </a:pathLst>
              </a:custGeom>
              <a:solidFill>
                <a:srgbClr val="A192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324" name="组合 25"/>
            <p:cNvGrpSpPr/>
            <p:nvPr/>
          </p:nvGrpSpPr>
          <p:grpSpPr>
            <a:xfrm>
              <a:off x="19668" y="6250"/>
              <a:ext cx="490" cy="260"/>
              <a:chOff x="19655" y="13565"/>
              <a:chExt cx="514" cy="279"/>
            </a:xfrm>
          </p:grpSpPr>
          <p:sp>
            <p:nvSpPr>
              <p:cNvPr id="325" name="Freeform 135"/>
              <p:cNvSpPr/>
              <p:nvPr/>
            </p:nvSpPr>
            <p:spPr bwMode="auto">
              <a:xfrm flipH="1" flipV="1">
                <a:off x="19655" y="13565"/>
                <a:ext cx="514" cy="279"/>
              </a:xfrm>
              <a:custGeom>
                <a:avLst/>
                <a:gdLst>
                  <a:gd name="T0" fmla="*/ 2147483646 w 55"/>
                  <a:gd name="T1" fmla="*/ 2147483646 h 30"/>
                  <a:gd name="T2" fmla="*/ 2147483646 w 55"/>
                  <a:gd name="T3" fmla="*/ 2147483646 h 30"/>
                  <a:gd name="T4" fmla="*/ 2147483646 w 55"/>
                  <a:gd name="T5" fmla="*/ 0 h 30"/>
                  <a:gd name="T6" fmla="*/ 2147483646 w 55"/>
                  <a:gd name="T7" fmla="*/ 0 h 30"/>
                  <a:gd name="T8" fmla="*/ 0 w 55"/>
                  <a:gd name="T9" fmla="*/ 2147483646 h 30"/>
                  <a:gd name="T10" fmla="*/ 0 w 55"/>
                  <a:gd name="T11" fmla="*/ 2147483646 h 30"/>
                  <a:gd name="T12" fmla="*/ 2147483646 w 55"/>
                  <a:gd name="T13" fmla="*/ 2147483646 h 30"/>
                  <a:gd name="T14" fmla="*/ 2147483646 w 55"/>
                  <a:gd name="T15" fmla="*/ 2147483646 h 30"/>
                  <a:gd name="T16" fmla="*/ 2147483646 w 55"/>
                  <a:gd name="T17" fmla="*/ 2147483646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"/>
                  <a:gd name="T28" fmla="*/ 0 h 30"/>
                  <a:gd name="T29" fmla="*/ 55 w 55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" h="30">
                    <a:moveTo>
                      <a:pt x="55" y="15"/>
                    </a:moveTo>
                    <a:lnTo>
                      <a:pt x="55" y="14"/>
                    </a:lnTo>
                    <a:cubicBezTo>
                      <a:pt x="55" y="6"/>
                      <a:pt x="48" y="0"/>
                      <a:pt x="40" y="0"/>
                    </a:cubicBezTo>
                    <a:lnTo>
                      <a:pt x="15" y="0"/>
                    </a:lnTo>
                    <a:cubicBezTo>
                      <a:pt x="7" y="0"/>
                      <a:pt x="0" y="6"/>
                      <a:pt x="0" y="14"/>
                    </a:cubicBezTo>
                    <a:lnTo>
                      <a:pt x="0" y="15"/>
                    </a:lnTo>
                    <a:cubicBezTo>
                      <a:pt x="0" y="23"/>
                      <a:pt x="7" y="30"/>
                      <a:pt x="15" y="30"/>
                    </a:cubicBezTo>
                    <a:lnTo>
                      <a:pt x="40" y="30"/>
                    </a:lnTo>
                    <a:cubicBezTo>
                      <a:pt x="48" y="30"/>
                      <a:pt x="55" y="23"/>
                      <a:pt x="55" y="15"/>
                    </a:cubicBezTo>
                    <a:close/>
                  </a:path>
                </a:pathLst>
              </a:custGeom>
              <a:solidFill>
                <a:srgbClr val="FF3F3F"/>
              </a:solidFill>
              <a:ln w="31750">
                <a:solidFill>
                  <a:srgbClr val="A19201"/>
                </a:solidFill>
                <a:round/>
              </a:ln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326" name="Freeform 136"/>
              <p:cNvSpPr/>
              <p:nvPr/>
            </p:nvSpPr>
            <p:spPr bwMode="auto">
              <a:xfrm flipH="1" flipV="1">
                <a:off x="19699" y="13583"/>
                <a:ext cx="220" cy="198"/>
              </a:xfrm>
              <a:custGeom>
                <a:avLst/>
                <a:gdLst>
                  <a:gd name="T0" fmla="*/ 2147483646 w 26"/>
                  <a:gd name="T1" fmla="*/ 2147483646 h 21"/>
                  <a:gd name="T2" fmla="*/ 2147483646 w 26"/>
                  <a:gd name="T3" fmla="*/ 2147483646 h 21"/>
                  <a:gd name="T4" fmla="*/ 2147483646 w 26"/>
                  <a:gd name="T5" fmla="*/ 2147483646 h 21"/>
                  <a:gd name="T6" fmla="*/ 2147483646 w 26"/>
                  <a:gd name="T7" fmla="*/ 2147483646 h 21"/>
                  <a:gd name="T8" fmla="*/ 2147483646 w 26"/>
                  <a:gd name="T9" fmla="*/ 2147483646 h 21"/>
                  <a:gd name="T10" fmla="*/ 2147483646 w 26"/>
                  <a:gd name="T11" fmla="*/ 2147483646 h 21"/>
                  <a:gd name="T12" fmla="*/ 2147483646 w 26"/>
                  <a:gd name="T13" fmla="*/ 2147483646 h 21"/>
                  <a:gd name="T14" fmla="*/ 2147483646 w 26"/>
                  <a:gd name="T15" fmla="*/ 2147483646 h 21"/>
                  <a:gd name="T16" fmla="*/ 2147483646 w 26"/>
                  <a:gd name="T17" fmla="*/ 2147483646 h 21"/>
                  <a:gd name="T18" fmla="*/ 2147483646 w 26"/>
                  <a:gd name="T19" fmla="*/ 2147483646 h 21"/>
                  <a:gd name="T20" fmla="*/ 0 w 26"/>
                  <a:gd name="T21" fmla="*/ 2147483646 h 21"/>
                  <a:gd name="T22" fmla="*/ 2147483646 w 26"/>
                  <a:gd name="T23" fmla="*/ 0 h 21"/>
                  <a:gd name="T24" fmla="*/ 2147483646 w 26"/>
                  <a:gd name="T25" fmla="*/ 0 h 21"/>
                  <a:gd name="T26" fmla="*/ 2147483646 w 26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6"/>
                  <a:gd name="T43" fmla="*/ 0 h 21"/>
                  <a:gd name="T44" fmla="*/ 26 w 26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6" h="21">
                    <a:moveTo>
                      <a:pt x="26" y="9"/>
                    </a:moveTo>
                    <a:cubicBezTo>
                      <a:pt x="26" y="14"/>
                      <a:pt x="22" y="18"/>
                      <a:pt x="17" y="18"/>
                    </a:cubicBezTo>
                    <a:lnTo>
                      <a:pt x="14" y="18"/>
                    </a:lnTo>
                    <a:lnTo>
                      <a:pt x="16" y="21"/>
                    </a:lnTo>
                    <a:lnTo>
                      <a:pt x="5" y="16"/>
                    </a:lnTo>
                    <a:lnTo>
                      <a:pt x="16" y="12"/>
                    </a:lnTo>
                    <a:lnTo>
                      <a:pt x="14" y="15"/>
                    </a:lnTo>
                    <a:lnTo>
                      <a:pt x="17" y="15"/>
                    </a:lnTo>
                    <a:cubicBezTo>
                      <a:pt x="20" y="15"/>
                      <a:pt x="23" y="12"/>
                      <a:pt x="23" y="9"/>
                    </a:cubicBezTo>
                    <a:cubicBezTo>
                      <a:pt x="23" y="6"/>
                      <a:pt x="20" y="3"/>
                      <a:pt x="17" y="3"/>
                    </a:cubicBezTo>
                    <a:lnTo>
                      <a:pt x="0" y="3"/>
                    </a:lnTo>
                    <a:cubicBezTo>
                      <a:pt x="1" y="2"/>
                      <a:pt x="2" y="1"/>
                      <a:pt x="3" y="0"/>
                    </a:cubicBezTo>
                    <a:lnTo>
                      <a:pt x="17" y="0"/>
                    </a:lnTo>
                    <a:cubicBezTo>
                      <a:pt x="22" y="0"/>
                      <a:pt x="26" y="4"/>
                      <a:pt x="26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327" name="Freeform 137"/>
              <p:cNvSpPr/>
              <p:nvPr/>
            </p:nvSpPr>
            <p:spPr bwMode="auto">
              <a:xfrm flipH="1" flipV="1">
                <a:off x="19858" y="13592"/>
                <a:ext cx="226" cy="201"/>
              </a:xfrm>
              <a:custGeom>
                <a:avLst/>
                <a:gdLst>
                  <a:gd name="T0" fmla="*/ 0 w 27"/>
                  <a:gd name="T1" fmla="*/ 2147483646 h 21"/>
                  <a:gd name="T2" fmla="*/ 2147483646 w 27"/>
                  <a:gd name="T3" fmla="*/ 2147483646 h 21"/>
                  <a:gd name="T4" fmla="*/ 2147483646 w 27"/>
                  <a:gd name="T5" fmla="*/ 2147483646 h 21"/>
                  <a:gd name="T6" fmla="*/ 2147483646 w 27"/>
                  <a:gd name="T7" fmla="*/ 0 h 21"/>
                  <a:gd name="T8" fmla="*/ 2147483646 w 27"/>
                  <a:gd name="T9" fmla="*/ 2147483646 h 21"/>
                  <a:gd name="T10" fmla="*/ 2147483646 w 27"/>
                  <a:gd name="T11" fmla="*/ 2147483646 h 21"/>
                  <a:gd name="T12" fmla="*/ 2147483646 w 27"/>
                  <a:gd name="T13" fmla="*/ 2147483646 h 21"/>
                  <a:gd name="T14" fmla="*/ 2147483646 w 27"/>
                  <a:gd name="T15" fmla="*/ 2147483646 h 21"/>
                  <a:gd name="T16" fmla="*/ 2147483646 w 27"/>
                  <a:gd name="T17" fmla="*/ 2147483646 h 21"/>
                  <a:gd name="T18" fmla="*/ 2147483646 w 27"/>
                  <a:gd name="T19" fmla="*/ 2147483646 h 21"/>
                  <a:gd name="T20" fmla="*/ 2147483646 w 27"/>
                  <a:gd name="T21" fmla="*/ 2147483646 h 21"/>
                  <a:gd name="T22" fmla="*/ 2147483646 w 27"/>
                  <a:gd name="T23" fmla="*/ 2147483646 h 21"/>
                  <a:gd name="T24" fmla="*/ 2147483646 w 27"/>
                  <a:gd name="T25" fmla="*/ 2147483646 h 21"/>
                  <a:gd name="T26" fmla="*/ 0 w 27"/>
                  <a:gd name="T27" fmla="*/ 2147483646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7"/>
                  <a:gd name="T43" fmla="*/ 0 h 21"/>
                  <a:gd name="T44" fmla="*/ 27 w 27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7" h="21">
                    <a:moveTo>
                      <a:pt x="0" y="12"/>
                    </a:moveTo>
                    <a:cubicBezTo>
                      <a:pt x="0" y="7"/>
                      <a:pt x="5" y="3"/>
                      <a:pt x="10" y="3"/>
                    </a:cubicBezTo>
                    <a:lnTo>
                      <a:pt x="12" y="3"/>
                    </a:lnTo>
                    <a:lnTo>
                      <a:pt x="11" y="0"/>
                    </a:lnTo>
                    <a:lnTo>
                      <a:pt x="21" y="5"/>
                    </a:lnTo>
                    <a:lnTo>
                      <a:pt x="11" y="9"/>
                    </a:lnTo>
                    <a:lnTo>
                      <a:pt x="12" y="6"/>
                    </a:lnTo>
                    <a:lnTo>
                      <a:pt x="10" y="6"/>
                    </a:lnTo>
                    <a:cubicBezTo>
                      <a:pt x="6" y="6"/>
                      <a:pt x="4" y="9"/>
                      <a:pt x="4" y="12"/>
                    </a:cubicBezTo>
                    <a:cubicBezTo>
                      <a:pt x="4" y="15"/>
                      <a:pt x="6" y="18"/>
                      <a:pt x="10" y="18"/>
                    </a:cubicBezTo>
                    <a:lnTo>
                      <a:pt x="27" y="18"/>
                    </a:lnTo>
                    <a:cubicBezTo>
                      <a:pt x="26" y="19"/>
                      <a:pt x="24" y="20"/>
                      <a:pt x="23" y="21"/>
                    </a:cubicBezTo>
                    <a:lnTo>
                      <a:pt x="10" y="21"/>
                    </a:lnTo>
                    <a:cubicBezTo>
                      <a:pt x="5" y="21"/>
                      <a:pt x="0" y="17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725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</p:grpSp>
      <p:sp>
        <p:nvSpPr>
          <p:cNvPr id="337" name="矩形 336"/>
          <p:cNvSpPr/>
          <p:nvPr/>
        </p:nvSpPr>
        <p:spPr>
          <a:xfrm>
            <a:off x="97155" y="8011160"/>
            <a:ext cx="1494726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标准站要全方位体现标准化，颜色是重要一环，本设计将“标准化进行到底”，创新实现“一线一色，特色站点缀其间”，</a:t>
            </a:r>
            <a:r>
              <a:rPr lang="en-US" altLang="zh-CN" sz="1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1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号线为生态发展线，选取代表生态的绿色作为全线标准站的颜色。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组合 327"/>
          <p:cNvGrpSpPr/>
          <p:nvPr/>
        </p:nvGrpSpPr>
        <p:grpSpPr>
          <a:xfrm>
            <a:off x="635" y="0"/>
            <a:ext cx="15153005" cy="9665970"/>
            <a:chOff x="0" y="1"/>
            <a:chExt cx="23863" cy="15222"/>
          </a:xfrm>
        </p:grpSpPr>
        <p:sp>
          <p:nvSpPr>
            <p:cNvPr id="329" name="矩形 328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0" name="直接连接符 329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标准站方案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文本框 332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334" name="直接连接符 333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文本框 334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12884785" y="1736090"/>
            <a:ext cx="2235200" cy="7175500"/>
          </a:xfrm>
          <a:prstGeom prst="rect">
            <a:avLst/>
          </a:prstGeom>
          <a:solidFill>
            <a:srgbClr val="E8E8E8"/>
          </a:solidFill>
          <a:ln w="15875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3365163" y="1888490"/>
            <a:ext cx="1566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站厅层 效果图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2963208" y="2457450"/>
            <a:ext cx="2085975" cy="624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作为江南水乡的代表城市，水是这座城市的灵魂，因此在标准站的设计中从“水”提取弧形元素，将其应用于弧形反光板中，利用轻装修设计手法在空间中进行表达，使空间达到“见光不见灯”的效果，空间整体氛围柔和、舒适</a:t>
            </a:r>
            <a:r>
              <a:rPr 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，机电管线作为装饰构件进行整合设计，最大化的将建筑空间归还乘客</a:t>
            </a:r>
            <a:r>
              <a:rPr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材料使用：顶面采用弧形反光板造型。墙面采用烤瓷铝板并且延续至吊顶，与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LED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灯具结合，耐磨实用。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柱面采用彩色烤瓷铝板。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地面选用性价比较高的花岗岩石材。</a:t>
            </a:r>
          </a:p>
        </p:txBody>
      </p:sp>
      <p:pic>
        <p:nvPicPr>
          <p:cNvPr id="2" name="图片 1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8" y="1768226"/>
            <a:ext cx="12884150" cy="71589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2725" y="718820"/>
            <a:ext cx="145478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标准站：长江路站、虎殿站、虎丘湿地公园站、陆慕老街站、徐阳路站、济学路站、和顺路站、娄中路站、西沈浒站、东延路站、仁爱路站、裕新路站</a:t>
            </a:r>
            <a:endParaRPr lang="zh-CN" altLang="en-US" sz="1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组合 327"/>
          <p:cNvGrpSpPr/>
          <p:nvPr/>
        </p:nvGrpSpPr>
        <p:grpSpPr>
          <a:xfrm>
            <a:off x="635" y="0"/>
            <a:ext cx="15153005" cy="9665970"/>
            <a:chOff x="0" y="1"/>
            <a:chExt cx="23863" cy="15222"/>
          </a:xfrm>
        </p:grpSpPr>
        <p:sp>
          <p:nvSpPr>
            <p:cNvPr id="329" name="矩形 328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0" name="直接连接符 329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标准站方案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文本框 332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334" name="直接连接符 333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文本框 334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pic>
        <p:nvPicPr>
          <p:cNvPr id="2" name="图片 1" descr="站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1765300"/>
            <a:ext cx="12884150" cy="71634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884785" y="1765300"/>
            <a:ext cx="2235200" cy="7162165"/>
          </a:xfrm>
          <a:prstGeom prst="rect">
            <a:avLst/>
          </a:prstGeom>
          <a:solidFill>
            <a:srgbClr val="E8E8E8"/>
          </a:solidFill>
          <a:ln w="15875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3223240" y="2033270"/>
            <a:ext cx="1566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站台层 效果图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2963525" y="2465070"/>
            <a:ext cx="20859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将站厅层的装饰风格</a:t>
            </a:r>
            <a:r>
              <a:rPr 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延续至站台层</a:t>
            </a:r>
            <a:r>
              <a:rPr 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，使站厅与站台空间效果完整统一。</a:t>
            </a:r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组合 327"/>
          <p:cNvGrpSpPr/>
          <p:nvPr/>
        </p:nvGrpSpPr>
        <p:grpSpPr>
          <a:xfrm>
            <a:off x="635" y="-107315"/>
            <a:ext cx="15153005" cy="9880600"/>
            <a:chOff x="0" y="1"/>
            <a:chExt cx="23863" cy="15222"/>
          </a:xfrm>
        </p:grpSpPr>
        <p:sp>
          <p:nvSpPr>
            <p:cNvPr id="329" name="矩形 328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0" name="直接连接符 329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标题 3"/>
            <p:cNvSpPr txBox="1"/>
            <p:nvPr/>
          </p:nvSpPr>
          <p:spPr>
            <a:xfrm>
              <a:off x="18391" y="121"/>
              <a:ext cx="5123" cy="689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时家桥站方案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文本框 332"/>
            <p:cNvSpPr txBox="1"/>
            <p:nvPr/>
          </p:nvSpPr>
          <p:spPr>
            <a:xfrm>
              <a:off x="1261" y="113"/>
              <a:ext cx="5021" cy="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334" name="直接连接符 333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文本框 334"/>
            <p:cNvSpPr txBox="1"/>
            <p:nvPr/>
          </p:nvSpPr>
          <p:spPr>
            <a:xfrm>
              <a:off x="453" y="54"/>
              <a:ext cx="565" cy="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pic>
        <p:nvPicPr>
          <p:cNvPr id="5" name="图片 4" descr="C:\Users\Administrator\Desktop\图片3.png图片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1" y="1361190"/>
            <a:ext cx="12900025" cy="79616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884150" y="1361440"/>
            <a:ext cx="2235200" cy="7967345"/>
          </a:xfrm>
          <a:prstGeom prst="rect">
            <a:avLst/>
          </a:prstGeom>
          <a:solidFill>
            <a:srgbClr val="E8E8E8"/>
          </a:solidFill>
          <a:ln w="15875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3223240" y="1530985"/>
            <a:ext cx="1566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站厅层 效果图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2963525" y="1962785"/>
            <a:ext cx="2085975" cy="673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sz="160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时家桥站依附京杭大运河的磅礴气势，那一行行顺流而下的船只，亲历着运河的繁荣与发展；以点、线、面的形式，运用现代设计手法续写南北川流不息之景</a:t>
            </a:r>
            <a:r>
              <a:rPr 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，顶面软膜造型犹如行驶的船只，两侧线性灯光与铝方通的结合，在表达船只的速度同时，又对比了空间虚实，弧形墙面与顶面一气呵成，视觉的延伸让整体空间营造出运河波澜壮阔的震撼气韵。</a:t>
            </a:r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algn="just">
              <a:lnSpc>
                <a:spcPct val="100000"/>
              </a:lnSpc>
            </a:pPr>
            <a:endParaRPr sz="160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algn="just">
              <a:lnSpc>
                <a:spcPct val="100000"/>
              </a:lnSpc>
            </a:pPr>
            <a:endParaRPr sz="160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algn="just">
              <a:lnSpc>
                <a:spcPct val="100000"/>
              </a:lnSpc>
            </a:pPr>
            <a:endParaRPr sz="160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材料使用：顶面采用可拆卸穿孔铝板与铝合金方通通，结合软膜灯具。墙面采用烤瓷铝板，耐磨实用。地面选用性价比较高的花岗岩石材。</a:t>
            </a:r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组合 327"/>
          <p:cNvGrpSpPr/>
          <p:nvPr/>
        </p:nvGrpSpPr>
        <p:grpSpPr>
          <a:xfrm>
            <a:off x="635" y="0"/>
            <a:ext cx="15153005" cy="9665970"/>
            <a:chOff x="0" y="1"/>
            <a:chExt cx="23863" cy="15222"/>
          </a:xfrm>
        </p:grpSpPr>
        <p:sp>
          <p:nvSpPr>
            <p:cNvPr id="329" name="矩形 328"/>
            <p:cNvSpPr/>
            <p:nvPr/>
          </p:nvSpPr>
          <p:spPr>
            <a:xfrm>
              <a:off x="0" y="1"/>
              <a:ext cx="23811" cy="1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0" name="直接连接符 329"/>
            <p:cNvCxnSpPr/>
            <p:nvPr/>
          </p:nvCxnSpPr>
          <p:spPr>
            <a:xfrm>
              <a:off x="0" y="940"/>
              <a:ext cx="23863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标题 3"/>
            <p:cNvSpPr txBox="1"/>
            <p:nvPr/>
          </p:nvSpPr>
          <p:spPr>
            <a:xfrm>
              <a:off x="18391" y="113"/>
              <a:ext cx="5123" cy="704"/>
            </a:xfrm>
            <a:prstGeom prst="rect">
              <a:avLst/>
            </a:prstGeom>
          </p:spPr>
          <p:txBody>
            <a:bodyPr vert="horz" wrap="square" lIns="139891" tIns="69945" rIns="139891" bIns="69945" rtlCol="0" anchor="ctr">
              <a:spAutoFit/>
            </a:bodyPr>
            <a:lstStyle/>
            <a:p>
              <a:pPr algn="r">
                <a:spcBef>
                  <a:spcPct val="0"/>
                </a:spcBef>
                <a:defRPr/>
              </a:pP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时家桥站方案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0" y="140"/>
              <a:ext cx="1102" cy="681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文本框 332"/>
            <p:cNvSpPr txBox="1"/>
            <p:nvPr/>
          </p:nvSpPr>
          <p:spPr>
            <a:xfrm>
              <a:off x="1261" y="113"/>
              <a:ext cx="5021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苏州市轨道交通</a:t>
              </a:r>
              <a:r>
                <a:rPr lang="en-US" altLang="zh-CN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号线装修方案设计</a:t>
              </a:r>
            </a:p>
            <a:p>
              <a:r>
                <a:rPr lang="en-US" altLang="zh-CN"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SUZHOU    RAIL    TRANSIT    LINE8</a:t>
              </a:r>
            </a:p>
          </p:txBody>
        </p:sp>
        <p:cxnSp>
          <p:nvCxnSpPr>
            <p:cNvPr id="334" name="直接连接符 333"/>
            <p:cNvCxnSpPr/>
            <p:nvPr/>
          </p:nvCxnSpPr>
          <p:spPr>
            <a:xfrm>
              <a:off x="1215" y="147"/>
              <a:ext cx="0" cy="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文本框 334"/>
            <p:cNvSpPr txBox="1"/>
            <p:nvPr/>
          </p:nvSpPr>
          <p:spPr>
            <a:xfrm>
              <a:off x="453" y="54"/>
              <a:ext cx="5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8</a:t>
              </a:r>
            </a:p>
          </p:txBody>
        </p:sp>
      </p:grpSp>
      <p:pic>
        <p:nvPicPr>
          <p:cNvPr id="3" name="图片 2" descr="G:\JPG\新区火车站站台.jpg新区火车站站台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3177" y="1310323"/>
            <a:ext cx="13070840" cy="80524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884150" y="1310005"/>
            <a:ext cx="2235200" cy="8053070"/>
          </a:xfrm>
          <a:prstGeom prst="rect">
            <a:avLst/>
          </a:prstGeom>
          <a:solidFill>
            <a:srgbClr val="E8E8E8"/>
          </a:solidFill>
          <a:ln w="15875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C:\Users\Administrator\Desktop\图片4.png图片4"/>
          <p:cNvPicPr>
            <a:picLocks noChangeAspect="1"/>
          </p:cNvPicPr>
          <p:nvPr/>
        </p:nvPicPr>
        <p:blipFill>
          <a:blip r:embed="rId4"/>
          <a:srcRect l="6038" r="3652"/>
          <a:stretch>
            <a:fillRect/>
          </a:stretch>
        </p:blipFill>
        <p:spPr>
          <a:xfrm>
            <a:off x="-28575" y="1310005"/>
            <a:ext cx="12906375" cy="80524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223240" y="1530985"/>
            <a:ext cx="1566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站台层 效果图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2963525" y="1962785"/>
            <a:ext cx="20859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将站厅层的装饰风格</a:t>
            </a:r>
            <a:r>
              <a:rPr 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延续至站台层</a:t>
            </a:r>
            <a:r>
              <a:rPr 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，使站厅与站台空间效果完整统一。</a:t>
            </a:r>
            <a:endParaRPr lang="zh-CN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680,&quot;width&quot;:2027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687,&quot;width&quot;:2028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680,&quot;width&quot;:22778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680,&quot;width&quot;:22778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活力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2397</Words>
  <Application>Microsoft Office PowerPoint</Application>
  <PresentationFormat>自定义</PresentationFormat>
  <Paragraphs>268</Paragraphs>
  <Slides>26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33" baseType="lpstr">
      <vt:lpstr>黑体</vt:lpstr>
      <vt:lpstr>宋体</vt:lpstr>
      <vt:lpstr>微软雅黑</vt:lpstr>
      <vt:lpstr>Arial</vt:lpstr>
      <vt:lpstr>Calibri</vt:lpstr>
      <vt:lpstr>Office 主题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DTSJY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西漳站效果图—方案1</dc:title>
  <dc:creator>李文新</dc:creator>
  <cp:lastModifiedBy>邹心仪</cp:lastModifiedBy>
  <cp:revision>1762</cp:revision>
  <dcterms:created xsi:type="dcterms:W3CDTF">2009-06-30T08:56:00Z</dcterms:created>
  <dcterms:modified xsi:type="dcterms:W3CDTF">2021-09-26T08:51:40Z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9A929C79E6724F8283A0BFB4FF96C59C</vt:lpwstr>
  </property>
</Properties>
</file>